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81" r:id="rId14"/>
    <p:sldId id="267" r:id="rId15"/>
    <p:sldId id="268" r:id="rId16"/>
    <p:sldId id="269" r:id="rId17"/>
    <p:sldId id="275" r:id="rId18"/>
    <p:sldId id="277" r:id="rId19"/>
    <p:sldId id="278" r:id="rId20"/>
    <p:sldId id="279" r:id="rId21"/>
    <p:sldId id="280" r:id="rId22"/>
    <p:sldId id="274" r:id="rId23"/>
  </p:sldIdLst>
  <p:sldSz cx="9144000" cy="5143500" type="screen16x9"/>
  <p:notesSz cx="6858000" cy="9144000"/>
  <p:embeddedFontLst>
    <p:embeddedFont>
      <p:font typeface="Century Gothic" panose="020B050202020202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Noto Sans"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72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114"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674a5ecba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7674a5ecba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674a5ecba_3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7674a5ecba_3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7674a5ecba_3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27674a5ecba_3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7674a5ecba_3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27674a5ecba_3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1838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7674a5ecba_3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27674a5ecba_3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7674a5ecba_3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27674a5ecba_3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7674a5ecba_3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7674a5ecba_3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7674a5ecba_3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7674a5ecba_3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050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7674a5ecba_3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7674a5ecba_3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637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7674a5ecba_3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7674a5ecba_3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606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7674a5ecba_3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7674a5ecba_3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6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674a5ecba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27674a5ecba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7674a5ecba_3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27674a5ecba_3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728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7674a5ecba_3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27674a5ecba_3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674a5ecba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9" name="Google Shape;159;g27674a5ecba_3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7674a5ecba_3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27674a5ecba_3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674a5ecba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27674a5ecba_3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7674a5ecba_3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7674a5ecba_3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7674a5ecba_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7674a5ecba_3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7674a5ecba_3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27674a5ecba_3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7674a5ecba_3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27674a5ecba_3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1285348" y="985165"/>
            <a:ext cx="6573296" cy="1168538"/>
          </a:xfrm>
          <a:prstGeom prst="rect">
            <a:avLst/>
          </a:prstGeom>
          <a:noFill/>
          <a:ln>
            <a:noFill/>
          </a:ln>
        </p:spPr>
        <p:txBody>
          <a:bodyPr spcFirstLastPara="1" wrap="square" lIns="68575" tIns="34275" rIns="68575" bIns="34275" anchor="b" anchorCtr="0">
            <a:noAutofit/>
          </a:bodyPr>
          <a:lstStyle/>
          <a:p>
            <a:r>
              <a:rPr lang="en-GB" sz="2800" b="1" dirty="0" smtClean="0">
                <a:solidFill>
                  <a:srgbClr val="02722F"/>
                </a:solidFill>
                <a:latin typeface="Century Gothic" panose="020B0502020202020204" pitchFamily="34" charset="0"/>
                <a:ea typeface="Arial"/>
                <a:cs typeface="Arial"/>
                <a:sym typeface="Arial"/>
              </a:rPr>
              <a:t>“</a:t>
            </a:r>
            <a:r>
              <a:rPr lang="en-US" sz="2800" b="1" dirty="0" smtClean="0">
                <a:solidFill>
                  <a:srgbClr val="02722F"/>
                </a:solidFill>
                <a:latin typeface="Century Gothic" panose="020B0502020202020204" pitchFamily="34" charset="0"/>
              </a:rPr>
              <a:t>Tomato </a:t>
            </a:r>
            <a:r>
              <a:rPr lang="en-US" sz="2800" b="1" dirty="0">
                <a:solidFill>
                  <a:srgbClr val="02722F"/>
                </a:solidFill>
                <a:latin typeface="Century Gothic" panose="020B0502020202020204" pitchFamily="34" charset="0"/>
              </a:rPr>
              <a:t>Harvesting using Machine Learning for Detection”</a:t>
            </a:r>
            <a:endParaRPr lang="en-US" sz="2800" dirty="0">
              <a:solidFill>
                <a:srgbClr val="02722F"/>
              </a:solidFill>
              <a:latin typeface="Century Gothic" panose="020B0502020202020204" pitchFamily="34" charset="0"/>
            </a:endParaRPr>
          </a:p>
        </p:txBody>
      </p:sp>
      <p:sp>
        <p:nvSpPr>
          <p:cNvPr id="130" name="Google Shape;130;p25"/>
          <p:cNvSpPr/>
          <p:nvPr/>
        </p:nvSpPr>
        <p:spPr>
          <a:xfrm>
            <a:off x="3141525" y="3674381"/>
            <a:ext cx="2860945" cy="1128186"/>
          </a:xfrm>
          <a:prstGeom prst="rect">
            <a:avLst/>
          </a:prstGeom>
          <a:solidFill>
            <a:srgbClr val="00318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1" name="Google Shape;131;p25"/>
          <p:cNvSpPr txBox="1">
            <a:spLocks noGrp="1"/>
          </p:cNvSpPr>
          <p:nvPr>
            <p:ph type="subTitle" idx="1"/>
          </p:nvPr>
        </p:nvSpPr>
        <p:spPr>
          <a:xfrm>
            <a:off x="3464976" y="2638810"/>
            <a:ext cx="2214044" cy="659181"/>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90000"/>
              </a:lnSpc>
              <a:spcBef>
                <a:spcPts val="0"/>
              </a:spcBef>
              <a:spcAft>
                <a:spcPts val="0"/>
              </a:spcAft>
              <a:buClr>
                <a:srgbClr val="003189"/>
              </a:buClr>
              <a:buSzPct val="100000"/>
              <a:buNone/>
            </a:pPr>
            <a:r>
              <a:rPr lang="en-GB" sz="1400">
                <a:solidFill>
                  <a:srgbClr val="003189"/>
                </a:solidFill>
              </a:rPr>
              <a:t>Project supervisor: </a:t>
            </a:r>
            <a:endParaRPr/>
          </a:p>
          <a:p>
            <a:pPr marL="0" lvl="0" indent="0" algn="ctr" rtl="0">
              <a:lnSpc>
                <a:spcPct val="90000"/>
              </a:lnSpc>
              <a:spcBef>
                <a:spcPts val="800"/>
              </a:spcBef>
              <a:spcAft>
                <a:spcPts val="0"/>
              </a:spcAft>
              <a:buClr>
                <a:srgbClr val="003189"/>
              </a:buClr>
              <a:buSzPct val="100000"/>
              <a:buNone/>
            </a:pPr>
            <a:r>
              <a:rPr lang="en-GB" sz="1400" b="1">
                <a:solidFill>
                  <a:srgbClr val="003189"/>
                </a:solidFill>
              </a:rPr>
              <a:t>Er. Sagun Manandhar</a:t>
            </a:r>
            <a:r>
              <a:rPr lang="en-GB" sz="1400">
                <a:solidFill>
                  <a:srgbClr val="003189"/>
                </a:solidFill>
              </a:rPr>
              <a:t> </a:t>
            </a:r>
            <a:endParaRPr/>
          </a:p>
          <a:p>
            <a:pPr marL="0" lvl="0" indent="0" algn="ctr" rtl="0">
              <a:lnSpc>
                <a:spcPct val="90000"/>
              </a:lnSpc>
              <a:spcBef>
                <a:spcPts val="800"/>
              </a:spcBef>
              <a:spcAft>
                <a:spcPts val="0"/>
              </a:spcAft>
              <a:buClr>
                <a:srgbClr val="003189"/>
              </a:buClr>
              <a:buSzPct val="100000"/>
              <a:buNone/>
            </a:pPr>
            <a:r>
              <a:rPr lang="en-GB" sz="1400" b="1">
                <a:solidFill>
                  <a:srgbClr val="003189"/>
                </a:solidFill>
              </a:rPr>
              <a:t>Er. Pushpa Dhamala</a:t>
            </a:r>
            <a:endParaRPr b="1">
              <a:solidFill>
                <a:srgbClr val="003189"/>
              </a:solidFill>
            </a:endParaRPr>
          </a:p>
        </p:txBody>
      </p:sp>
      <p:sp>
        <p:nvSpPr>
          <p:cNvPr id="132" name="Google Shape;132;p25"/>
          <p:cNvSpPr/>
          <p:nvPr/>
        </p:nvSpPr>
        <p:spPr>
          <a:xfrm>
            <a:off x="3845255" y="3570143"/>
            <a:ext cx="1453486" cy="374068"/>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33" name="Google Shape;133;p25"/>
          <p:cNvSpPr txBox="1"/>
          <p:nvPr/>
        </p:nvSpPr>
        <p:spPr>
          <a:xfrm>
            <a:off x="3272813" y="3570143"/>
            <a:ext cx="2598367" cy="122341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800" b="1" i="0" u="none" strike="noStrike" cap="none">
                <a:solidFill>
                  <a:schemeClr val="lt1"/>
                </a:solidFill>
                <a:latin typeface="Calibri"/>
                <a:ea typeface="Calibri"/>
                <a:cs typeface="Calibri"/>
                <a:sym typeface="Calibri"/>
              </a:rPr>
              <a:t>Project by:</a:t>
            </a:r>
            <a:endParaRPr sz="1100"/>
          </a:p>
          <a:p>
            <a:pPr marL="0" marR="0" lvl="0" indent="0" algn="ctr" rtl="0">
              <a:spcBef>
                <a:spcPts val="0"/>
              </a:spcBef>
              <a:spcAft>
                <a:spcPts val="0"/>
              </a:spcAft>
              <a:buNone/>
            </a:pPr>
            <a:endParaRPr sz="1200" b="0" i="0" u="none" strike="noStrike" cap="none">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r>
              <a:rPr lang="en-GB" sz="1100" b="0" i="0" u="none" strike="noStrike" cap="none">
                <a:solidFill>
                  <a:schemeClr val="lt1"/>
                </a:solidFill>
                <a:latin typeface="Calibri"/>
                <a:ea typeface="Calibri"/>
                <a:cs typeface="Calibri"/>
                <a:sym typeface="Calibri"/>
              </a:rPr>
              <a:t>Mausam Gurung (KAT076BEI014)</a:t>
            </a:r>
            <a:endParaRPr sz="1100" b="0" i="0" u="none" strike="noStrike" cap="none">
              <a:solidFill>
                <a:schemeClr val="lt1"/>
              </a:solidFill>
              <a:latin typeface="Calibri"/>
              <a:ea typeface="Calibri"/>
              <a:cs typeface="Calibri"/>
              <a:sym typeface="Calibri"/>
            </a:endParaRPr>
          </a:p>
          <a:p>
            <a:pPr marL="0" marR="0" lvl="0" indent="0" algn="ctr" rtl="0">
              <a:spcBef>
                <a:spcPts val="0"/>
              </a:spcBef>
              <a:spcAft>
                <a:spcPts val="0"/>
              </a:spcAft>
              <a:buNone/>
            </a:pPr>
            <a:r>
              <a:rPr lang="en-GB" sz="1100" b="0" i="0" u="none" strike="noStrike" cap="none">
                <a:solidFill>
                  <a:schemeClr val="lt1"/>
                </a:solidFill>
                <a:latin typeface="Calibri"/>
                <a:ea typeface="Calibri"/>
                <a:cs typeface="Calibri"/>
                <a:sym typeface="Calibri"/>
              </a:rPr>
              <a:t>Shalon Maharjan (KAT076BEI027)</a:t>
            </a:r>
            <a:endParaRPr sz="1100" b="0" i="0" u="none" strike="noStrike" cap="none">
              <a:solidFill>
                <a:schemeClr val="lt1"/>
              </a:solidFill>
              <a:latin typeface="Calibri"/>
              <a:ea typeface="Calibri"/>
              <a:cs typeface="Calibri"/>
              <a:sym typeface="Calibri"/>
            </a:endParaRPr>
          </a:p>
          <a:p>
            <a:pPr marL="0" marR="0" lvl="0" indent="0" algn="ctr" rtl="0">
              <a:spcBef>
                <a:spcPts val="0"/>
              </a:spcBef>
              <a:spcAft>
                <a:spcPts val="0"/>
              </a:spcAft>
              <a:buNone/>
            </a:pPr>
            <a:r>
              <a:rPr lang="en-GB" sz="1100" b="0" i="0" u="none" strike="noStrike" cap="none">
                <a:solidFill>
                  <a:schemeClr val="lt1"/>
                </a:solidFill>
                <a:latin typeface="Calibri"/>
                <a:ea typeface="Calibri"/>
                <a:cs typeface="Calibri"/>
                <a:sym typeface="Calibri"/>
              </a:rPr>
              <a:t>Shubham Bista(KAT076BEI028)</a:t>
            </a:r>
            <a:endParaRPr sz="1100" b="0" i="0" u="none" strike="noStrike" cap="none">
              <a:solidFill>
                <a:schemeClr val="lt1"/>
              </a:solidFill>
              <a:latin typeface="Calibri"/>
              <a:ea typeface="Calibri"/>
              <a:cs typeface="Calibri"/>
              <a:sym typeface="Calibri"/>
            </a:endParaRPr>
          </a:p>
          <a:p>
            <a:pPr marL="0" marR="0" lvl="0" indent="0" algn="ctr" rtl="0">
              <a:spcBef>
                <a:spcPts val="0"/>
              </a:spcBef>
              <a:spcAft>
                <a:spcPts val="0"/>
              </a:spcAft>
              <a:buNone/>
            </a:pPr>
            <a:r>
              <a:rPr lang="en-GB" sz="1100" b="0" i="0" u="none" strike="noStrike" cap="none">
                <a:solidFill>
                  <a:schemeClr val="lt1"/>
                </a:solidFill>
                <a:latin typeface="Calibri"/>
                <a:ea typeface="Calibri"/>
                <a:cs typeface="Calibri"/>
                <a:sym typeface="Calibri"/>
              </a:rPr>
              <a:t>Symon Shrestha(KAT076BEI029)</a:t>
            </a: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p:nvPr/>
        </p:nvSpPr>
        <p:spPr>
          <a:xfrm>
            <a:off x="755083" y="363296"/>
            <a:ext cx="3301763"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Component </a:t>
            </a:r>
            <a:endParaRPr sz="1100"/>
          </a:p>
        </p:txBody>
      </p:sp>
      <p:sp>
        <p:nvSpPr>
          <p:cNvPr id="230" name="Google Shape;230;p34"/>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1" name="Google Shape;231;p34"/>
          <p:cNvSpPr txBox="1"/>
          <p:nvPr/>
        </p:nvSpPr>
        <p:spPr>
          <a:xfrm>
            <a:off x="402771" y="3933848"/>
            <a:ext cx="2737533" cy="500107"/>
          </a:xfrm>
          <a:prstGeom prst="rect">
            <a:avLst/>
          </a:prstGeom>
          <a:noFill/>
          <a:ln>
            <a:noFill/>
          </a:ln>
        </p:spPr>
        <p:txBody>
          <a:bodyPr spcFirstLastPara="1" wrap="square" lIns="68575" tIns="34275" rIns="68575" bIns="34275" anchor="t" anchorCtr="0">
            <a:spAutoFit/>
          </a:bodyPr>
          <a:lstStyle/>
          <a:p>
            <a:pPr algn="l"/>
            <a:r>
              <a:rPr lang="en-US" b="1" i="0" cap="all" dirty="0">
                <a:solidFill>
                  <a:srgbClr val="232323"/>
                </a:solidFill>
                <a:effectLst/>
                <a:latin typeface="Noto Sans" panose="020B0502040504020204" pitchFamily="34" charset="0"/>
              </a:rPr>
              <a:t>TRIPLE AXIS ACCELEROMETER &amp; GYRO MPU-6050</a:t>
            </a:r>
          </a:p>
        </p:txBody>
      </p:sp>
      <p:sp>
        <p:nvSpPr>
          <p:cNvPr id="232" name="Google Shape;232;p34"/>
          <p:cNvSpPr txBox="1"/>
          <p:nvPr/>
        </p:nvSpPr>
        <p:spPr>
          <a:xfrm>
            <a:off x="6858000" y="4023506"/>
            <a:ext cx="4572000" cy="280558"/>
          </a:xfrm>
          <a:prstGeom prst="rect">
            <a:avLst/>
          </a:prstGeom>
          <a:noFill/>
          <a:ln>
            <a:noFill/>
          </a:ln>
        </p:spPr>
        <p:txBody>
          <a:bodyPr spcFirstLastPara="1" wrap="square" lIns="68575" tIns="34275" rIns="68575" bIns="34275" anchor="t" anchorCtr="0">
            <a:spAutoFit/>
          </a:bodyPr>
          <a:lstStyle/>
          <a:p>
            <a:pPr marL="0" marR="0" lvl="0" indent="0" algn="l" rtl="0">
              <a:lnSpc>
                <a:spcPct val="107000"/>
              </a:lnSpc>
              <a:spcBef>
                <a:spcPts val="0"/>
              </a:spcBef>
              <a:spcAft>
                <a:spcPts val="0"/>
              </a:spcAft>
              <a:buNone/>
            </a:pPr>
            <a:r>
              <a:rPr lang="en-GB" sz="1400" b="1">
                <a:solidFill>
                  <a:schemeClr val="dk1"/>
                </a:solidFill>
                <a:latin typeface="Calibri"/>
                <a:ea typeface="Calibri"/>
                <a:cs typeface="Calibri"/>
                <a:sym typeface="Calibri"/>
              </a:rPr>
              <a:t>Driving DC motor</a:t>
            </a:r>
            <a:endParaRPr sz="1200">
              <a:solidFill>
                <a:schemeClr val="dk1"/>
              </a:solidFill>
              <a:latin typeface="Calibri"/>
              <a:ea typeface="Calibri"/>
              <a:cs typeface="Calibri"/>
              <a:sym typeface="Calibri"/>
            </a:endParaRPr>
          </a:p>
        </p:txBody>
      </p:sp>
      <p:sp>
        <p:nvSpPr>
          <p:cNvPr id="233" name="Google Shape;233;p34"/>
          <p:cNvSpPr/>
          <p:nvPr/>
        </p:nvSpPr>
        <p:spPr>
          <a:xfrm>
            <a:off x="6322049" y="2082528"/>
            <a:ext cx="1964531" cy="1264444"/>
          </a:xfrm>
          <a:prstGeom prst="rect">
            <a:avLst/>
          </a:pr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4" name="Google Shape;234;p34"/>
          <p:cNvSpPr/>
          <p:nvPr/>
        </p:nvSpPr>
        <p:spPr>
          <a:xfrm>
            <a:off x="3951531" y="2082519"/>
            <a:ext cx="1671600" cy="1414500"/>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5" name="Google Shape;235;p34"/>
          <p:cNvSpPr txBox="1"/>
          <p:nvPr/>
        </p:nvSpPr>
        <p:spPr>
          <a:xfrm>
            <a:off x="3924839" y="4021443"/>
            <a:ext cx="4572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7000"/>
              </a:lnSpc>
              <a:spcBef>
                <a:spcPts val="0"/>
              </a:spcBef>
              <a:spcAft>
                <a:spcPts val="0"/>
              </a:spcAft>
              <a:buNone/>
            </a:pPr>
            <a:r>
              <a:rPr lang="en-GB" sz="1400">
                <a:solidFill>
                  <a:schemeClr val="dk1"/>
                </a:solidFill>
                <a:latin typeface="Calibri"/>
                <a:ea typeface="Calibri"/>
                <a:cs typeface="Calibri"/>
                <a:sym typeface="Calibri"/>
              </a:rPr>
              <a:t> </a:t>
            </a:r>
            <a:r>
              <a:rPr lang="en-GB" sz="1400" b="1">
                <a:solidFill>
                  <a:schemeClr val="dk1"/>
                </a:solidFill>
                <a:latin typeface="Calibri"/>
                <a:ea typeface="Calibri"/>
                <a:cs typeface="Calibri"/>
                <a:sym typeface="Calibri"/>
              </a:rPr>
              <a:t>HC-05 Bluetooth</a:t>
            </a:r>
            <a:endParaRPr sz="12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0C8DC23B-121E-4EF7-BEF3-AFD8E388E519}"/>
              </a:ext>
            </a:extLst>
          </p:cNvPr>
          <p:cNvPicPr>
            <a:picLocks noChangeAspect="1"/>
          </p:cNvPicPr>
          <p:nvPr/>
        </p:nvPicPr>
        <p:blipFill>
          <a:blip r:embed="rId5"/>
          <a:stretch>
            <a:fillRect/>
          </a:stretch>
        </p:blipFill>
        <p:spPr>
          <a:xfrm>
            <a:off x="312859" y="1881091"/>
            <a:ext cx="2305372" cy="1381318"/>
          </a:xfrm>
          <a:prstGeom prst="rect">
            <a:avLst/>
          </a:prstGeom>
        </p:spPr>
      </p:pic>
      <p:sp>
        <p:nvSpPr>
          <p:cNvPr id="10" name="Rectangle 9"/>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p:nvPr/>
        </p:nvSpPr>
        <p:spPr>
          <a:xfrm>
            <a:off x="755083" y="363296"/>
            <a:ext cx="3301763"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Component </a:t>
            </a:r>
            <a:endParaRPr sz="1100"/>
          </a:p>
        </p:txBody>
      </p:sp>
      <p:sp>
        <p:nvSpPr>
          <p:cNvPr id="241" name="Google Shape;241;p35"/>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2" name="Google Shape;242;p35"/>
          <p:cNvSpPr/>
          <p:nvPr/>
        </p:nvSpPr>
        <p:spPr>
          <a:xfrm>
            <a:off x="4111460" y="1989534"/>
            <a:ext cx="1857375" cy="1164431"/>
          </a:xfrm>
          <a:prstGeom prst="rect">
            <a:avLst/>
          </a:pr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3" name="Google Shape;243;p35"/>
          <p:cNvSpPr/>
          <p:nvPr/>
        </p:nvSpPr>
        <p:spPr>
          <a:xfrm>
            <a:off x="705533" y="1925932"/>
            <a:ext cx="2400300" cy="1050131"/>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244" name="Google Shape;244;p35"/>
          <p:cNvSpPr txBox="1"/>
          <p:nvPr/>
        </p:nvSpPr>
        <p:spPr>
          <a:xfrm>
            <a:off x="995434" y="3848294"/>
            <a:ext cx="4570293" cy="280558"/>
          </a:xfrm>
          <a:prstGeom prst="rect">
            <a:avLst/>
          </a:prstGeom>
          <a:noFill/>
          <a:ln>
            <a:noFill/>
          </a:ln>
        </p:spPr>
        <p:txBody>
          <a:bodyPr spcFirstLastPara="1" wrap="square" lIns="68575" tIns="34275" rIns="68575" bIns="34275" anchor="t" anchorCtr="0">
            <a:spAutoFit/>
          </a:bodyPr>
          <a:lstStyle/>
          <a:p>
            <a:pPr marL="0" marR="0" lvl="0" indent="0" algn="l" rtl="0">
              <a:lnSpc>
                <a:spcPct val="107000"/>
              </a:lnSpc>
              <a:spcBef>
                <a:spcPts val="0"/>
              </a:spcBef>
              <a:spcAft>
                <a:spcPts val="0"/>
              </a:spcAft>
              <a:buNone/>
            </a:pPr>
            <a:r>
              <a:rPr lang="en-GB" sz="1400" b="1">
                <a:solidFill>
                  <a:schemeClr val="dk1"/>
                </a:solidFill>
                <a:latin typeface="Calibri"/>
                <a:ea typeface="Calibri"/>
                <a:cs typeface="Calibri"/>
                <a:sym typeface="Calibri"/>
              </a:rPr>
              <a:t>Li-ion polymer battery</a:t>
            </a:r>
            <a:endParaRPr sz="1200">
              <a:solidFill>
                <a:schemeClr val="dk1"/>
              </a:solidFill>
              <a:latin typeface="Calibri"/>
              <a:ea typeface="Calibri"/>
              <a:cs typeface="Calibri"/>
              <a:sym typeface="Calibri"/>
            </a:endParaRPr>
          </a:p>
        </p:txBody>
      </p:sp>
      <p:sp>
        <p:nvSpPr>
          <p:cNvPr id="245" name="Google Shape;245;p35"/>
          <p:cNvSpPr txBox="1"/>
          <p:nvPr/>
        </p:nvSpPr>
        <p:spPr>
          <a:xfrm>
            <a:off x="3844867" y="3822687"/>
            <a:ext cx="2390562" cy="280558"/>
          </a:xfrm>
          <a:prstGeom prst="rect">
            <a:avLst/>
          </a:prstGeom>
          <a:noFill/>
          <a:ln>
            <a:noFill/>
          </a:ln>
        </p:spPr>
        <p:txBody>
          <a:bodyPr spcFirstLastPara="1" wrap="square" lIns="68575" tIns="34275" rIns="68575" bIns="34275" anchor="t" anchorCtr="0">
            <a:spAutoFit/>
          </a:bodyPr>
          <a:lstStyle/>
          <a:p>
            <a:pPr marL="0" marR="0" lvl="0" indent="0" algn="l" rtl="0">
              <a:lnSpc>
                <a:spcPct val="107000"/>
              </a:lnSpc>
              <a:spcBef>
                <a:spcPts val="0"/>
              </a:spcBef>
              <a:spcAft>
                <a:spcPts val="0"/>
              </a:spcAft>
              <a:buNone/>
            </a:pPr>
            <a:r>
              <a:rPr lang="en-GB" sz="1400" b="1">
                <a:solidFill>
                  <a:schemeClr val="dk1"/>
                </a:solidFill>
                <a:latin typeface="Calibri"/>
                <a:ea typeface="Calibri"/>
                <a:cs typeface="Calibri"/>
                <a:sym typeface="Calibri"/>
              </a:rPr>
              <a:t>L293D Dc motor Driver shield </a:t>
            </a:r>
            <a:endParaRPr sz="1200">
              <a:solidFill>
                <a:schemeClr val="dk1"/>
              </a:solidFill>
              <a:latin typeface="Calibri"/>
              <a:ea typeface="Calibri"/>
              <a:cs typeface="Calibri"/>
              <a:sym typeface="Calibri"/>
            </a:endParaRPr>
          </a:p>
        </p:txBody>
      </p:sp>
      <p:sp>
        <p:nvSpPr>
          <p:cNvPr id="8" name="Rectangle 7"/>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p:nvPr/>
        </p:nvSpPr>
        <p:spPr>
          <a:xfrm>
            <a:off x="755083" y="363296"/>
            <a:ext cx="313202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Flow chart</a:t>
            </a:r>
            <a:endParaRPr sz="1100"/>
          </a:p>
        </p:txBody>
      </p:sp>
      <p:sp>
        <p:nvSpPr>
          <p:cNvPr id="258" name="Google Shape;258;p37"/>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9" name="Google Shape;259;p37"/>
          <p:cNvSpPr/>
          <p:nvPr/>
        </p:nvSpPr>
        <p:spPr>
          <a:xfrm>
            <a:off x="1521618" y="3264694"/>
            <a:ext cx="535781" cy="27146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FD9BAFDA-CA3C-4B13-8A67-237FB98A6BE0}"/>
              </a:ext>
            </a:extLst>
          </p:cNvPr>
          <p:cNvSpPr txBox="1"/>
          <p:nvPr/>
        </p:nvSpPr>
        <p:spPr>
          <a:xfrm>
            <a:off x="888035" y="803299"/>
            <a:ext cx="2146713" cy="307777"/>
          </a:xfrm>
          <a:prstGeom prst="rect">
            <a:avLst/>
          </a:prstGeom>
          <a:noFill/>
        </p:spPr>
        <p:txBody>
          <a:bodyPr wrap="square" rtlCol="0">
            <a:spAutoFit/>
          </a:bodyPr>
          <a:lstStyle/>
          <a:p>
            <a:r>
              <a:rPr lang="en-US" dirty="0"/>
              <a:t>Recognition: Yolov4</a:t>
            </a:r>
          </a:p>
        </p:txBody>
      </p:sp>
      <p:pic>
        <p:nvPicPr>
          <p:cNvPr id="7" name="Picture 6">
            <a:extLst>
              <a:ext uri="{FF2B5EF4-FFF2-40B4-BE49-F238E27FC236}">
                <a16:creationId xmlns:a16="http://schemas.microsoft.com/office/drawing/2014/main" id="{4D59CF70-F2EB-4443-93A8-31BFB9E68D20}"/>
              </a:ext>
            </a:extLst>
          </p:cNvPr>
          <p:cNvPicPr>
            <a:picLocks noChangeAspect="1"/>
          </p:cNvPicPr>
          <p:nvPr/>
        </p:nvPicPr>
        <p:blipFill rotWithShape="1">
          <a:blip r:embed="rId3"/>
          <a:srcRect l="7694" t="14251" r="12464" b="6115"/>
          <a:stretch/>
        </p:blipFill>
        <p:spPr>
          <a:xfrm>
            <a:off x="5628723" y="648068"/>
            <a:ext cx="3003648" cy="1687286"/>
          </a:xfrm>
          <a:prstGeom prst="rect">
            <a:avLst/>
          </a:prstGeom>
        </p:spPr>
      </p:pic>
      <p:pic>
        <p:nvPicPr>
          <p:cNvPr id="9" name="Picture 8">
            <a:extLst>
              <a:ext uri="{FF2B5EF4-FFF2-40B4-BE49-F238E27FC236}">
                <a16:creationId xmlns:a16="http://schemas.microsoft.com/office/drawing/2014/main" id="{03F19DB2-951A-4579-BC50-0F3EDBCCCB7F}"/>
              </a:ext>
            </a:extLst>
          </p:cNvPr>
          <p:cNvPicPr/>
          <p:nvPr/>
        </p:nvPicPr>
        <p:blipFill>
          <a:blip r:embed="rId4">
            <a:extLst>
              <a:ext uri="{28A0092B-C50C-407E-A947-70E740481C1C}">
                <a14:useLocalDpi xmlns:a14="http://schemas.microsoft.com/office/drawing/2010/main" val="0"/>
              </a:ext>
            </a:extLst>
          </a:blip>
          <a:stretch>
            <a:fillRect/>
          </a:stretch>
        </p:blipFill>
        <p:spPr>
          <a:xfrm>
            <a:off x="365336" y="2711864"/>
            <a:ext cx="4519125" cy="993595"/>
          </a:xfrm>
          <a:prstGeom prst="rect">
            <a:avLst/>
          </a:prstGeom>
        </p:spPr>
      </p:pic>
      <p:sp>
        <p:nvSpPr>
          <p:cNvPr id="12" name="TextBox 11">
            <a:extLst>
              <a:ext uri="{FF2B5EF4-FFF2-40B4-BE49-F238E27FC236}">
                <a16:creationId xmlns:a16="http://schemas.microsoft.com/office/drawing/2014/main" id="{9D27E666-9987-4F50-B438-CFCE3B3B22F4}"/>
              </a:ext>
            </a:extLst>
          </p:cNvPr>
          <p:cNvSpPr txBox="1"/>
          <p:nvPr/>
        </p:nvSpPr>
        <p:spPr>
          <a:xfrm>
            <a:off x="4980035" y="2711864"/>
            <a:ext cx="7017172" cy="307777"/>
          </a:xfrm>
          <a:prstGeom prst="rect">
            <a:avLst/>
          </a:prstGeom>
          <a:noFill/>
        </p:spPr>
        <p:txBody>
          <a:bodyPr wrap="square">
            <a:spAutoFit/>
          </a:bodyPr>
          <a:lstStyle/>
          <a:p>
            <a:r>
              <a:rPr lang="en-US" b="0" i="0" dirty="0">
                <a:solidFill>
                  <a:srgbClr val="D1D5DB"/>
                </a:solidFill>
                <a:effectLst/>
                <a:latin typeface="Arial" panose="020B0604020202020204" pitchFamily="34" charset="0"/>
                <a:cs typeface="Arial" panose="020B0604020202020204" pitchFamily="34" charset="0"/>
              </a:rPr>
              <a:t>real-time object detection algorithm introduced in 2015.</a:t>
            </a:r>
            <a:endParaRPr lang="en-US"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93605628-2215-4EEE-816F-9307B087344E}"/>
              </a:ext>
            </a:extLst>
          </p:cNvPr>
          <p:cNvSpPr txBox="1"/>
          <p:nvPr/>
        </p:nvSpPr>
        <p:spPr>
          <a:xfrm>
            <a:off x="364573" y="1222815"/>
            <a:ext cx="5264150" cy="307777"/>
          </a:xfrm>
          <a:prstGeom prst="rect">
            <a:avLst/>
          </a:prstGeom>
          <a:noFill/>
        </p:spPr>
        <p:txBody>
          <a:bodyPr wrap="square">
            <a:spAutoFit/>
          </a:bodyPr>
          <a:lstStyle/>
          <a:p>
            <a:r>
              <a:rPr lang="en-US" dirty="0"/>
              <a:t>Real-time object detection algorithm introduced in 2015</a:t>
            </a:r>
          </a:p>
        </p:txBody>
      </p:sp>
      <p:sp>
        <p:nvSpPr>
          <p:cNvPr id="18" name="TextBox 17">
            <a:extLst>
              <a:ext uri="{FF2B5EF4-FFF2-40B4-BE49-F238E27FC236}">
                <a16:creationId xmlns:a16="http://schemas.microsoft.com/office/drawing/2014/main" id="{B83A10C7-4DFC-4D59-9425-4508E7F652A9}"/>
              </a:ext>
            </a:extLst>
          </p:cNvPr>
          <p:cNvSpPr txBox="1"/>
          <p:nvPr/>
        </p:nvSpPr>
        <p:spPr>
          <a:xfrm>
            <a:off x="278576" y="1504766"/>
            <a:ext cx="5264150" cy="1169551"/>
          </a:xfrm>
          <a:prstGeom prst="rect">
            <a:avLst/>
          </a:prstGeom>
          <a:noFill/>
        </p:spPr>
        <p:txBody>
          <a:bodyPr wrap="square">
            <a:spAutoFit/>
          </a:bodyPr>
          <a:lstStyle/>
          <a:p>
            <a:pPr algn="l">
              <a:buFont typeface="Arial" panose="020B0604020202020204" pitchFamily="34" charset="0"/>
              <a:buChar char="•"/>
            </a:pPr>
            <a:r>
              <a:rPr lang="en-US" b="0" i="0" dirty="0">
                <a:solidFill>
                  <a:schemeClr val="tx1"/>
                </a:solidFill>
                <a:effectLst/>
                <a:latin typeface="+mj-lt"/>
              </a:rPr>
              <a:t>Known for its speed, accuracy, good generalization, and open-source nature.</a:t>
            </a:r>
          </a:p>
          <a:p>
            <a:pPr algn="l">
              <a:buFont typeface="Arial" panose="020B0604020202020204" pitchFamily="34" charset="0"/>
              <a:buChar char="•"/>
            </a:pPr>
            <a:r>
              <a:rPr lang="en-US" b="0" i="0" dirty="0">
                <a:solidFill>
                  <a:schemeClr val="tx1"/>
                </a:solidFill>
                <a:effectLst/>
                <a:latin typeface="+mj-lt"/>
              </a:rPr>
              <a:t>YOLO processes images at high Frames Per Second (FPS) and has high mean Average Precision (</a:t>
            </a:r>
            <a:r>
              <a:rPr lang="en-US" b="0" i="0" dirty="0" err="1">
                <a:solidFill>
                  <a:schemeClr val="tx1"/>
                </a:solidFill>
                <a:effectLst/>
                <a:latin typeface="+mj-lt"/>
              </a:rPr>
              <a:t>mAP</a:t>
            </a:r>
            <a:r>
              <a:rPr lang="en-US" b="0" i="0" dirty="0">
                <a:solidFill>
                  <a:schemeClr val="tx1"/>
                </a:solidFill>
                <a:effectLst/>
                <a:latin typeface="+mj-lt"/>
              </a:rPr>
              <a:t>) compared to other real-time systems.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018" y="2983265"/>
            <a:ext cx="3555765" cy="2088029"/>
          </a:xfrm>
          <a:prstGeom prst="rect">
            <a:avLst/>
          </a:prstGeom>
        </p:spPr>
      </p:pic>
      <p:sp>
        <p:nvSpPr>
          <p:cNvPr id="14" name="Rectangle 13"/>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898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p:nvPr/>
        </p:nvSpPr>
        <p:spPr>
          <a:xfrm>
            <a:off x="755083" y="363296"/>
            <a:ext cx="313202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Block diagram</a:t>
            </a:r>
            <a:endParaRPr sz="1100"/>
          </a:p>
        </p:txBody>
      </p:sp>
      <p:sp>
        <p:nvSpPr>
          <p:cNvPr id="251" name="Google Shape;251;p36"/>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52" name="Google Shape;252;p36"/>
          <p:cNvPicPr preferRelativeResize="0"/>
          <p:nvPr/>
        </p:nvPicPr>
        <p:blipFill>
          <a:blip r:embed="rId3">
            <a:alphaModFix/>
          </a:blip>
          <a:stretch>
            <a:fillRect/>
          </a:stretch>
        </p:blipFill>
        <p:spPr>
          <a:xfrm>
            <a:off x="2637910" y="377675"/>
            <a:ext cx="4952090" cy="4388151"/>
          </a:xfrm>
          <a:prstGeom prst="rect">
            <a:avLst/>
          </a:prstGeom>
          <a:noFill/>
          <a:ln>
            <a:noFill/>
          </a:ln>
        </p:spPr>
      </p:pic>
      <p:sp>
        <p:nvSpPr>
          <p:cNvPr id="5" name="Rectangle 4"/>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p:nvPr/>
        </p:nvSpPr>
        <p:spPr>
          <a:xfrm>
            <a:off x="755083" y="363296"/>
            <a:ext cx="313202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Flow chart</a:t>
            </a:r>
            <a:endParaRPr sz="1100"/>
          </a:p>
        </p:txBody>
      </p:sp>
      <p:sp>
        <p:nvSpPr>
          <p:cNvPr id="258" name="Google Shape;258;p37"/>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9" name="Google Shape;259;p37"/>
          <p:cNvSpPr/>
          <p:nvPr/>
        </p:nvSpPr>
        <p:spPr>
          <a:xfrm>
            <a:off x="1521618" y="3264694"/>
            <a:ext cx="535781" cy="27146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2975163" y="0"/>
            <a:ext cx="3030099" cy="4565349"/>
          </a:xfrm>
          <a:prstGeom prst="rect">
            <a:avLst/>
          </a:prstGeom>
        </p:spPr>
      </p:pic>
      <p:sp>
        <p:nvSpPr>
          <p:cNvPr id="7" name="Rectangle 6"/>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p:nvPr/>
        </p:nvSpPr>
        <p:spPr>
          <a:xfrm>
            <a:off x="755083" y="363296"/>
            <a:ext cx="31320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Flow chart</a:t>
            </a:r>
            <a:endParaRPr sz="1100"/>
          </a:p>
        </p:txBody>
      </p:sp>
      <p:sp>
        <p:nvSpPr>
          <p:cNvPr id="265" name="Google Shape;265;p38"/>
          <p:cNvSpPr/>
          <p:nvPr/>
        </p:nvSpPr>
        <p:spPr>
          <a:xfrm>
            <a:off x="655982" y="422120"/>
            <a:ext cx="99000"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6" name="Google Shape;266;p38"/>
          <p:cNvSpPr/>
          <p:nvPr/>
        </p:nvSpPr>
        <p:spPr>
          <a:xfrm>
            <a:off x="1521618" y="3264694"/>
            <a:ext cx="535800" cy="271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946FDA1-30FD-4A8D-A71E-5A782DA0C8CA}"/>
              </a:ext>
            </a:extLst>
          </p:cNvPr>
          <p:cNvPicPr>
            <a:picLocks noChangeAspect="1"/>
          </p:cNvPicPr>
          <p:nvPr/>
        </p:nvPicPr>
        <p:blipFill>
          <a:blip r:embed="rId3"/>
          <a:stretch>
            <a:fillRect/>
          </a:stretch>
        </p:blipFill>
        <p:spPr>
          <a:xfrm>
            <a:off x="2438102" y="208861"/>
            <a:ext cx="4267796" cy="4934639"/>
          </a:xfrm>
          <a:prstGeom prst="rect">
            <a:avLst/>
          </a:prstGeom>
        </p:spPr>
      </p:pic>
      <p:sp>
        <p:nvSpPr>
          <p:cNvPr id="5" name="TextBox 4">
            <a:extLst>
              <a:ext uri="{FF2B5EF4-FFF2-40B4-BE49-F238E27FC236}">
                <a16:creationId xmlns:a16="http://schemas.microsoft.com/office/drawing/2014/main" id="{80C16D08-A3DB-4DD5-BA8C-6F8995E8E738}"/>
              </a:ext>
            </a:extLst>
          </p:cNvPr>
          <p:cNvSpPr txBox="1"/>
          <p:nvPr/>
        </p:nvSpPr>
        <p:spPr>
          <a:xfrm>
            <a:off x="655982" y="968362"/>
            <a:ext cx="1782120" cy="307777"/>
          </a:xfrm>
          <a:prstGeom prst="rect">
            <a:avLst/>
          </a:prstGeom>
          <a:noFill/>
        </p:spPr>
        <p:txBody>
          <a:bodyPr wrap="square" rtlCol="0">
            <a:spAutoFit/>
          </a:bodyPr>
          <a:lstStyle/>
          <a:p>
            <a:r>
              <a:rPr lang="en-US" dirty="0"/>
              <a:t>Detection flowchart</a:t>
            </a:r>
          </a:p>
        </p:txBody>
      </p:sp>
      <p:sp>
        <p:nvSpPr>
          <p:cNvPr id="7" name="Rectangle 6"/>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p:nvPr/>
        </p:nvSpPr>
        <p:spPr>
          <a:xfrm>
            <a:off x="755083" y="363296"/>
            <a:ext cx="31320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Flow chart</a:t>
            </a:r>
            <a:endParaRPr sz="1100"/>
          </a:p>
        </p:txBody>
      </p:sp>
      <p:sp>
        <p:nvSpPr>
          <p:cNvPr id="265" name="Google Shape;265;p38"/>
          <p:cNvSpPr/>
          <p:nvPr/>
        </p:nvSpPr>
        <p:spPr>
          <a:xfrm>
            <a:off x="655982" y="422120"/>
            <a:ext cx="99000"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6" name="Google Shape;266;p38"/>
          <p:cNvSpPr/>
          <p:nvPr/>
        </p:nvSpPr>
        <p:spPr>
          <a:xfrm>
            <a:off x="1521618" y="3264694"/>
            <a:ext cx="535800" cy="271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AEFAC626-C760-4189-A5B5-DCD09F5D237D}"/>
              </a:ext>
            </a:extLst>
          </p:cNvPr>
          <p:cNvPicPr>
            <a:picLocks noChangeAspect="1"/>
          </p:cNvPicPr>
          <p:nvPr/>
        </p:nvPicPr>
        <p:blipFill>
          <a:blip r:embed="rId3"/>
          <a:stretch>
            <a:fillRect/>
          </a:stretch>
        </p:blipFill>
        <p:spPr>
          <a:xfrm>
            <a:off x="2057418" y="422120"/>
            <a:ext cx="5299596" cy="4137860"/>
          </a:xfrm>
          <a:prstGeom prst="rect">
            <a:avLst/>
          </a:prstGeom>
        </p:spPr>
      </p:pic>
      <p:sp>
        <p:nvSpPr>
          <p:cNvPr id="8" name="TextBox 7">
            <a:extLst>
              <a:ext uri="{FF2B5EF4-FFF2-40B4-BE49-F238E27FC236}">
                <a16:creationId xmlns:a16="http://schemas.microsoft.com/office/drawing/2014/main" id="{18B47F37-5648-4000-ADD4-025A3EEA86BF}"/>
              </a:ext>
            </a:extLst>
          </p:cNvPr>
          <p:cNvSpPr txBox="1"/>
          <p:nvPr/>
        </p:nvSpPr>
        <p:spPr>
          <a:xfrm>
            <a:off x="973135" y="1933131"/>
            <a:ext cx="1782120" cy="307777"/>
          </a:xfrm>
          <a:prstGeom prst="rect">
            <a:avLst/>
          </a:prstGeom>
          <a:noFill/>
        </p:spPr>
        <p:txBody>
          <a:bodyPr wrap="square" rtlCol="0">
            <a:spAutoFit/>
          </a:bodyPr>
          <a:lstStyle/>
          <a:p>
            <a:r>
              <a:rPr lang="en-US" dirty="0"/>
              <a:t>Movement</a:t>
            </a:r>
          </a:p>
        </p:txBody>
      </p:sp>
      <p:sp>
        <p:nvSpPr>
          <p:cNvPr id="9" name="Rectangle 8"/>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1772" y="4745758"/>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3512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p:nvPr/>
        </p:nvSpPr>
        <p:spPr>
          <a:xfrm>
            <a:off x="754982" y="355562"/>
            <a:ext cx="3132000" cy="50780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dirty="0" err="1">
                <a:solidFill>
                  <a:schemeClr val="dk1"/>
                </a:solidFill>
                <a:latin typeface="Century Gothic"/>
                <a:sym typeface="Century Gothic"/>
              </a:rPr>
              <a:t>Workdone</a:t>
            </a:r>
            <a:r>
              <a:rPr lang="en-GB" sz="1800" dirty="0">
                <a:solidFill>
                  <a:schemeClr val="dk1"/>
                </a:solidFill>
                <a:latin typeface="Century Gothic"/>
                <a:sym typeface="Century Gothic"/>
              </a:rPr>
              <a:t>:</a:t>
            </a:r>
          </a:p>
          <a:p>
            <a:pPr marL="0" marR="0" lvl="0" indent="0" algn="l" rtl="0">
              <a:spcBef>
                <a:spcPts val="0"/>
              </a:spcBef>
              <a:spcAft>
                <a:spcPts val="0"/>
              </a:spcAft>
              <a:buNone/>
            </a:pPr>
            <a:r>
              <a:rPr lang="en-GB" sz="1050" dirty="0">
                <a:solidFill>
                  <a:schemeClr val="dk1"/>
                </a:solidFill>
                <a:latin typeface="Century Gothic"/>
                <a:sym typeface="Century Gothic"/>
              </a:rPr>
              <a:t>Hardware </a:t>
            </a:r>
            <a:r>
              <a:rPr lang="en-GB" sz="1050" dirty="0" err="1">
                <a:solidFill>
                  <a:schemeClr val="dk1"/>
                </a:solidFill>
                <a:latin typeface="Century Gothic"/>
                <a:sym typeface="Century Gothic"/>
              </a:rPr>
              <a:t>works:Movment</a:t>
            </a:r>
            <a:endParaRPr sz="700" dirty="0"/>
          </a:p>
        </p:txBody>
      </p:sp>
      <p:sp>
        <p:nvSpPr>
          <p:cNvPr id="265" name="Google Shape;265;p38"/>
          <p:cNvSpPr/>
          <p:nvPr/>
        </p:nvSpPr>
        <p:spPr>
          <a:xfrm>
            <a:off x="655982" y="422120"/>
            <a:ext cx="99000"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6" name="Google Shape;266;p38"/>
          <p:cNvSpPr/>
          <p:nvPr/>
        </p:nvSpPr>
        <p:spPr>
          <a:xfrm>
            <a:off x="1521618" y="3264694"/>
            <a:ext cx="535800" cy="271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00191A2E-A354-4727-86E5-B95E3F446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909"/>
          <a:stretch>
            <a:fillRect/>
          </a:stretch>
        </p:blipFill>
        <p:spPr bwMode="auto">
          <a:xfrm>
            <a:off x="293647" y="1386616"/>
            <a:ext cx="2455941" cy="210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F2C8F5E-82F8-441B-87F9-2DF1460AD5D2}"/>
              </a:ext>
            </a:extLst>
          </p:cNvPr>
          <p:cNvSpPr txBox="1"/>
          <p:nvPr/>
        </p:nvSpPr>
        <p:spPr>
          <a:xfrm>
            <a:off x="430695" y="3536194"/>
            <a:ext cx="2511287" cy="307777"/>
          </a:xfrm>
          <a:prstGeom prst="rect">
            <a:avLst/>
          </a:prstGeom>
          <a:noFill/>
        </p:spPr>
        <p:txBody>
          <a:bodyPr wrap="square" rtlCol="0">
            <a:spAutoFit/>
          </a:bodyPr>
          <a:lstStyle/>
          <a:p>
            <a:r>
              <a:rPr lang="en-US" dirty="0">
                <a:latin typeface="Century Gothic" panose="020B0502020202020204" pitchFamily="34" charset="0"/>
              </a:rPr>
              <a:t>Hardware installation </a:t>
            </a:r>
          </a:p>
        </p:txBody>
      </p:sp>
      <p:sp>
        <p:nvSpPr>
          <p:cNvPr id="10" name="TextBox 9">
            <a:extLst>
              <a:ext uri="{FF2B5EF4-FFF2-40B4-BE49-F238E27FC236}">
                <a16:creationId xmlns:a16="http://schemas.microsoft.com/office/drawing/2014/main" id="{A85B3363-8979-4542-AD04-F9491E7E67C3}"/>
              </a:ext>
            </a:extLst>
          </p:cNvPr>
          <p:cNvSpPr txBox="1"/>
          <p:nvPr/>
        </p:nvSpPr>
        <p:spPr>
          <a:xfrm>
            <a:off x="3564835" y="967434"/>
            <a:ext cx="4572000" cy="954107"/>
          </a:xfrm>
          <a:prstGeom prst="rect">
            <a:avLst/>
          </a:prstGeom>
          <a:noFill/>
        </p:spPr>
        <p:txBody>
          <a:bodyPr wrap="square">
            <a:spAutoFit/>
          </a:bodyPr>
          <a:lstStyle/>
          <a:p>
            <a:pPr marL="0" marR="0" algn="just">
              <a:spcBef>
                <a:spcPts val="0"/>
              </a:spcBef>
              <a:spcAft>
                <a:spcPts val="0"/>
              </a:spcAft>
            </a:pPr>
            <a:r>
              <a:rPr lang="en-US" sz="1400" dirty="0">
                <a:effectLst/>
                <a:latin typeface="Century Gothic" panose="020B0502020202020204" pitchFamily="34" charset="0"/>
                <a:ea typeface="Calibri" panose="020F0502020204030204" pitchFamily="34" charset="0"/>
                <a:cs typeface="Arial" panose="020B0604020202020204" pitchFamily="34" charset="0"/>
              </a:rPr>
              <a:t>As our Project Vision is for harvesting. Till now for the hardware works we successfully able to install for the movement parts. Using two IR sensor for the following the line and automate the movement.</a:t>
            </a:r>
          </a:p>
        </p:txBody>
      </p:sp>
      <p:sp>
        <p:nvSpPr>
          <p:cNvPr id="4" name="TextBox 3">
            <a:extLst>
              <a:ext uri="{FF2B5EF4-FFF2-40B4-BE49-F238E27FC236}">
                <a16:creationId xmlns:a16="http://schemas.microsoft.com/office/drawing/2014/main" id="{9515412F-C36E-4821-8BFD-D8144BC70BF4}"/>
              </a:ext>
            </a:extLst>
          </p:cNvPr>
          <p:cNvSpPr txBox="1"/>
          <p:nvPr/>
        </p:nvSpPr>
        <p:spPr>
          <a:xfrm>
            <a:off x="3982277" y="2312828"/>
            <a:ext cx="1497526" cy="307777"/>
          </a:xfrm>
          <a:prstGeom prst="rect">
            <a:avLst/>
          </a:prstGeom>
          <a:noFill/>
        </p:spPr>
        <p:txBody>
          <a:bodyPr wrap="none" rtlCol="0">
            <a:spAutoFit/>
          </a:bodyPr>
          <a:lstStyle/>
          <a:p>
            <a:r>
              <a:rPr lang="en-US" dirty="0"/>
              <a:t>Video1: Forward</a:t>
            </a:r>
          </a:p>
        </p:txBody>
      </p:sp>
      <p:sp>
        <p:nvSpPr>
          <p:cNvPr id="12" name="TextBox 11">
            <a:extLst>
              <a:ext uri="{FF2B5EF4-FFF2-40B4-BE49-F238E27FC236}">
                <a16:creationId xmlns:a16="http://schemas.microsoft.com/office/drawing/2014/main" id="{91D62488-3665-4A0F-809A-5C318DD25E11}"/>
              </a:ext>
            </a:extLst>
          </p:cNvPr>
          <p:cNvSpPr txBox="1"/>
          <p:nvPr/>
        </p:nvSpPr>
        <p:spPr>
          <a:xfrm>
            <a:off x="3982277" y="2779956"/>
            <a:ext cx="1617751" cy="307777"/>
          </a:xfrm>
          <a:prstGeom prst="rect">
            <a:avLst/>
          </a:prstGeom>
          <a:noFill/>
        </p:spPr>
        <p:txBody>
          <a:bodyPr wrap="none" rtlCol="0">
            <a:spAutoFit/>
          </a:bodyPr>
          <a:lstStyle/>
          <a:p>
            <a:r>
              <a:rPr lang="en-US" dirty="0"/>
              <a:t>Video2: Right </a:t>
            </a:r>
            <a:r>
              <a:rPr lang="en-US" dirty="0" err="1"/>
              <a:t>trun</a:t>
            </a:r>
            <a:endParaRPr lang="en-US" dirty="0"/>
          </a:p>
        </p:txBody>
      </p:sp>
      <p:sp>
        <p:nvSpPr>
          <p:cNvPr id="13" name="TextBox 12">
            <a:extLst>
              <a:ext uri="{FF2B5EF4-FFF2-40B4-BE49-F238E27FC236}">
                <a16:creationId xmlns:a16="http://schemas.microsoft.com/office/drawing/2014/main" id="{2DED0FF5-E2A5-4062-89E4-8B68E76AB963}"/>
              </a:ext>
            </a:extLst>
          </p:cNvPr>
          <p:cNvSpPr txBox="1"/>
          <p:nvPr/>
        </p:nvSpPr>
        <p:spPr>
          <a:xfrm>
            <a:off x="3982277" y="3258301"/>
            <a:ext cx="2233304" cy="307777"/>
          </a:xfrm>
          <a:prstGeom prst="rect">
            <a:avLst/>
          </a:prstGeom>
          <a:noFill/>
        </p:spPr>
        <p:txBody>
          <a:bodyPr wrap="none" rtlCol="0">
            <a:spAutoFit/>
          </a:bodyPr>
          <a:lstStyle/>
          <a:p>
            <a:r>
              <a:rPr lang="en-US" dirty="0"/>
              <a:t>Video1: Left turn and stop</a:t>
            </a:r>
          </a:p>
        </p:txBody>
      </p:sp>
      <p:sp>
        <p:nvSpPr>
          <p:cNvPr id="11" name="Rectangle 10"/>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1772" y="4745758"/>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63199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p:nvPr/>
        </p:nvSpPr>
        <p:spPr>
          <a:xfrm>
            <a:off x="695561" y="340703"/>
            <a:ext cx="3132000" cy="7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dirty="0" err="1">
                <a:solidFill>
                  <a:schemeClr val="dk1"/>
                </a:solidFill>
                <a:latin typeface="Century Gothic"/>
                <a:sym typeface="Century Gothic"/>
              </a:rPr>
              <a:t>Workdone</a:t>
            </a:r>
            <a:r>
              <a:rPr lang="en-GB" sz="1800" dirty="0" smtClean="0">
                <a:solidFill>
                  <a:schemeClr val="dk1"/>
                </a:solidFill>
                <a:latin typeface="Century Gothic"/>
                <a:sym typeface="Century Gothic"/>
              </a:rPr>
              <a:t>:</a:t>
            </a:r>
          </a:p>
          <a:p>
            <a:pPr marL="0" marR="0" lvl="0" indent="0" algn="l" rtl="0">
              <a:spcBef>
                <a:spcPts val="0"/>
              </a:spcBef>
              <a:spcAft>
                <a:spcPts val="0"/>
              </a:spcAft>
              <a:buNone/>
            </a:pPr>
            <a:endParaRPr lang="en-GB" sz="1800" dirty="0">
              <a:solidFill>
                <a:schemeClr val="dk1"/>
              </a:solidFill>
              <a:latin typeface="Century Gothic"/>
              <a:sym typeface="Century Gothic"/>
            </a:endParaRPr>
          </a:p>
          <a:p>
            <a:pPr marL="0" marR="0" lvl="0" indent="0" algn="l" rtl="0">
              <a:spcBef>
                <a:spcPts val="0"/>
              </a:spcBef>
              <a:spcAft>
                <a:spcPts val="0"/>
              </a:spcAft>
              <a:buNone/>
            </a:pPr>
            <a:r>
              <a:rPr lang="en-GB" sz="1050" dirty="0">
                <a:solidFill>
                  <a:schemeClr val="dk1"/>
                </a:solidFill>
                <a:latin typeface="Century Gothic"/>
                <a:sym typeface="Century Gothic"/>
              </a:rPr>
              <a:t>Hardware works: Ron=bot Arm selection</a:t>
            </a:r>
            <a:endParaRPr sz="700" dirty="0"/>
          </a:p>
        </p:txBody>
      </p:sp>
      <p:sp>
        <p:nvSpPr>
          <p:cNvPr id="265" name="Google Shape;265;p38"/>
          <p:cNvSpPr/>
          <p:nvPr/>
        </p:nvSpPr>
        <p:spPr>
          <a:xfrm>
            <a:off x="655982" y="422120"/>
            <a:ext cx="99000"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6" name="Google Shape;266;p38"/>
          <p:cNvSpPr/>
          <p:nvPr/>
        </p:nvSpPr>
        <p:spPr>
          <a:xfrm>
            <a:off x="1521618" y="3264694"/>
            <a:ext cx="535800" cy="271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274CB834-E72D-4465-B2EE-CE2ACE133753}"/>
              </a:ext>
            </a:extLst>
          </p:cNvPr>
          <p:cNvPicPr>
            <a:picLocks noChangeAspect="1"/>
          </p:cNvPicPr>
          <p:nvPr/>
        </p:nvPicPr>
        <p:blipFill>
          <a:blip r:embed="rId3"/>
          <a:stretch>
            <a:fillRect/>
          </a:stretch>
        </p:blipFill>
        <p:spPr>
          <a:xfrm>
            <a:off x="356814" y="1703810"/>
            <a:ext cx="3343316" cy="2099368"/>
          </a:xfrm>
          <a:prstGeom prst="rect">
            <a:avLst/>
          </a:prstGeom>
        </p:spPr>
      </p:pic>
      <p:pic>
        <p:nvPicPr>
          <p:cNvPr id="7" name="Picture 6">
            <a:extLst>
              <a:ext uri="{FF2B5EF4-FFF2-40B4-BE49-F238E27FC236}">
                <a16:creationId xmlns:a16="http://schemas.microsoft.com/office/drawing/2014/main" id="{91BC61BC-D4BE-4E20-A223-FD17C9C52D07}"/>
              </a:ext>
            </a:extLst>
          </p:cNvPr>
          <p:cNvPicPr>
            <a:picLocks noChangeAspect="1"/>
          </p:cNvPicPr>
          <p:nvPr/>
        </p:nvPicPr>
        <p:blipFill>
          <a:blip r:embed="rId4"/>
          <a:stretch>
            <a:fillRect/>
          </a:stretch>
        </p:blipFill>
        <p:spPr>
          <a:xfrm>
            <a:off x="4027581" y="1305196"/>
            <a:ext cx="4102508" cy="2896595"/>
          </a:xfrm>
          <a:prstGeom prst="rect">
            <a:avLst/>
          </a:prstGeom>
        </p:spPr>
      </p:pic>
      <p:sp>
        <p:nvSpPr>
          <p:cNvPr id="8" name="Rectangle 7"/>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772" y="4745758"/>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58058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p:nvPr/>
        </p:nvSpPr>
        <p:spPr>
          <a:xfrm>
            <a:off x="754982" y="422120"/>
            <a:ext cx="3132000" cy="53088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dirty="0" err="1">
                <a:solidFill>
                  <a:schemeClr val="dk1"/>
                </a:solidFill>
                <a:latin typeface="Century Gothic"/>
                <a:sym typeface="Century Gothic"/>
              </a:rPr>
              <a:t>Workdone</a:t>
            </a:r>
            <a:r>
              <a:rPr lang="en-GB" sz="1800" dirty="0">
                <a:solidFill>
                  <a:schemeClr val="dk1"/>
                </a:solidFill>
                <a:latin typeface="Century Gothic"/>
                <a:sym typeface="Century Gothic"/>
              </a:rPr>
              <a:t>:</a:t>
            </a:r>
          </a:p>
          <a:p>
            <a:pPr marL="0" marR="0" lvl="0" indent="0" algn="l" rtl="0">
              <a:spcBef>
                <a:spcPts val="0"/>
              </a:spcBef>
              <a:spcAft>
                <a:spcPts val="0"/>
              </a:spcAft>
              <a:buNone/>
            </a:pPr>
            <a:r>
              <a:rPr lang="en-GB" sz="1100" dirty="0">
                <a:solidFill>
                  <a:schemeClr val="dk1"/>
                </a:solidFill>
                <a:latin typeface="Century Gothic"/>
                <a:sym typeface="Century Gothic"/>
              </a:rPr>
              <a:t>Software works:</a:t>
            </a:r>
            <a:endParaRPr sz="800" dirty="0"/>
          </a:p>
        </p:txBody>
      </p:sp>
      <p:sp>
        <p:nvSpPr>
          <p:cNvPr id="265" name="Google Shape;265;p38"/>
          <p:cNvSpPr/>
          <p:nvPr/>
        </p:nvSpPr>
        <p:spPr>
          <a:xfrm>
            <a:off x="655982" y="422120"/>
            <a:ext cx="99000"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6" name="Google Shape;266;p38"/>
          <p:cNvSpPr/>
          <p:nvPr/>
        </p:nvSpPr>
        <p:spPr>
          <a:xfrm>
            <a:off x="1521618" y="3264694"/>
            <a:ext cx="535800" cy="2715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B0E5CD4F-9F57-4185-BE06-1F2B36E93914}"/>
              </a:ext>
            </a:extLst>
          </p:cNvPr>
          <p:cNvSpPr txBox="1"/>
          <p:nvPr/>
        </p:nvSpPr>
        <p:spPr>
          <a:xfrm>
            <a:off x="1861929" y="650720"/>
            <a:ext cx="2418521" cy="307777"/>
          </a:xfrm>
          <a:prstGeom prst="rect">
            <a:avLst/>
          </a:prstGeom>
          <a:noFill/>
        </p:spPr>
        <p:txBody>
          <a:bodyPr wrap="square" rtlCol="0">
            <a:spAutoFit/>
          </a:bodyPr>
          <a:lstStyle/>
          <a:p>
            <a:r>
              <a:rPr lang="en-US" dirty="0"/>
              <a:t>Dataset preparation</a:t>
            </a:r>
          </a:p>
        </p:txBody>
      </p:sp>
      <p:sp>
        <p:nvSpPr>
          <p:cNvPr id="14" name="TextBox 13">
            <a:extLst>
              <a:ext uri="{FF2B5EF4-FFF2-40B4-BE49-F238E27FC236}">
                <a16:creationId xmlns:a16="http://schemas.microsoft.com/office/drawing/2014/main" id="{023DD248-F8D8-4F76-A2DF-7A5583ECF6B7}"/>
              </a:ext>
            </a:extLst>
          </p:cNvPr>
          <p:cNvSpPr txBox="1"/>
          <p:nvPr/>
        </p:nvSpPr>
        <p:spPr>
          <a:xfrm>
            <a:off x="4041914" y="1266519"/>
            <a:ext cx="4572000" cy="523220"/>
          </a:xfrm>
          <a:prstGeom prst="rect">
            <a:avLst/>
          </a:prstGeom>
          <a:noFill/>
        </p:spPr>
        <p:txBody>
          <a:bodyPr wrap="square">
            <a:spAutoFit/>
          </a:bodyPr>
          <a:lstStyle/>
          <a:p>
            <a:pPr marL="0" marR="0">
              <a:spcBef>
                <a:spcPts val="0"/>
              </a:spcBef>
              <a:spcAft>
                <a:spcPts val="0"/>
              </a:spcAft>
            </a:pPr>
            <a:r>
              <a:rPr lang="en-US" dirty="0">
                <a:solidFill>
                  <a:srgbClr val="1F2328"/>
                </a:solidFill>
                <a:latin typeface="Times New Roman" panose="02020603050405020304" pitchFamily="18" charset="0"/>
                <a:ea typeface="Calibri" panose="020F0502020204030204" pitchFamily="34" charset="0"/>
                <a:cs typeface="Times New Roman" panose="02020603050405020304" pitchFamily="18" charset="0"/>
              </a:rPr>
              <a:t>D</a:t>
            </a:r>
            <a:r>
              <a:rPr lang="en-US" sz="1400" dirty="0">
                <a:solidFill>
                  <a:srgbClr val="1F2328"/>
                </a:solidFill>
                <a:effectLst/>
                <a:latin typeface="Times New Roman" panose="02020603050405020304" pitchFamily="18" charset="0"/>
                <a:ea typeface="Calibri" panose="020F0502020204030204" pitchFamily="34" charset="0"/>
                <a:cs typeface="Times New Roman" panose="02020603050405020304" pitchFamily="18" charset="0"/>
              </a:rPr>
              <a:t>ataset it consists of 277 images with 2418 annotated tomato fruit samples of </a:t>
            </a:r>
            <a:r>
              <a:rPr lang="en-US" sz="1400" b="1" dirty="0">
                <a:solidFill>
                  <a:srgbClr val="1F2328"/>
                </a:solidFill>
                <a:effectLst/>
                <a:latin typeface="Times New Roman" panose="02020603050405020304" pitchFamily="18" charset="0"/>
                <a:ea typeface="Calibri" panose="020F0502020204030204" pitchFamily="34" charset="0"/>
                <a:cs typeface="Times New Roman" panose="02020603050405020304" pitchFamily="18" charset="0"/>
              </a:rPr>
              <a:t>unripe, semi-ripe and fully-ripe classes</a:t>
            </a:r>
            <a:r>
              <a:rPr lang="en-US" sz="1400" dirty="0">
                <a:solidFill>
                  <a:srgbClr val="1F2328"/>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62C98F70-7E1A-45A9-9D22-37032CDFCF2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39120" y="1266519"/>
            <a:ext cx="3236595" cy="2168525"/>
          </a:xfrm>
          <a:prstGeom prst="rect">
            <a:avLst/>
          </a:prstGeom>
        </p:spPr>
      </p:pic>
      <p:sp>
        <p:nvSpPr>
          <p:cNvPr id="16" name="TextBox 15">
            <a:extLst>
              <a:ext uri="{FF2B5EF4-FFF2-40B4-BE49-F238E27FC236}">
                <a16:creationId xmlns:a16="http://schemas.microsoft.com/office/drawing/2014/main" id="{FBFB9A74-6DE2-4919-BA43-7194309FA801}"/>
              </a:ext>
            </a:extLst>
          </p:cNvPr>
          <p:cNvSpPr txBox="1"/>
          <p:nvPr/>
        </p:nvSpPr>
        <p:spPr>
          <a:xfrm>
            <a:off x="4041914" y="953004"/>
            <a:ext cx="4572000" cy="307777"/>
          </a:xfrm>
          <a:prstGeom prst="rect">
            <a:avLst/>
          </a:prstGeom>
          <a:noFill/>
        </p:spPr>
        <p:txBody>
          <a:bodyPr wrap="square">
            <a:spAutoFit/>
          </a:bodyPr>
          <a:lstStyle/>
          <a:p>
            <a:pPr marL="0" marR="0" algn="just">
              <a:spcBef>
                <a:spcPts val="0"/>
              </a:spcBef>
              <a:spcAft>
                <a:spcPts val="0"/>
              </a:spcAft>
            </a:pPr>
            <a:r>
              <a:rPr lang="en-US" sz="1400" b="1">
                <a:effectLst/>
                <a:latin typeface="Times New Roman" panose="02020603050405020304" pitchFamily="18" charset="0"/>
                <a:ea typeface="Calibri" panose="020F0502020204030204" pitchFamily="34" charset="0"/>
                <a:cs typeface="Times New Roman" panose="02020603050405020304" pitchFamily="18" charset="0"/>
              </a:rPr>
              <a:t>Dataset Creation</a:t>
            </a:r>
            <a:endParaRPr lang="en-US" sz="14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C3BFF83-8A23-4B95-9022-B10D0760B437}"/>
              </a:ext>
            </a:extLst>
          </p:cNvPr>
          <p:cNvSpPr txBox="1"/>
          <p:nvPr/>
        </p:nvSpPr>
        <p:spPr>
          <a:xfrm>
            <a:off x="4041914" y="1796634"/>
            <a:ext cx="4572000" cy="307777"/>
          </a:xfrm>
          <a:prstGeom prst="rect">
            <a:avLst/>
          </a:prstGeom>
          <a:noFill/>
        </p:spPr>
        <p:txBody>
          <a:bodyPr wrap="square">
            <a:spAutoFit/>
          </a:bodyPr>
          <a:lstStyle/>
          <a:p>
            <a:pPr marL="0" marR="0">
              <a:spcBef>
                <a:spcPts val="1800"/>
              </a:spcBef>
              <a:spcAft>
                <a:spcPts val="1200"/>
              </a:spcAft>
            </a:pPr>
            <a:r>
              <a:rPr lang="en-US" sz="1400" b="1" dirty="0">
                <a:solidFill>
                  <a:srgbClr val="1F2328"/>
                </a:solidFill>
                <a:effectLst/>
                <a:latin typeface="Times New Roman" panose="02020603050405020304" pitchFamily="18" charset="0"/>
                <a:ea typeface="Times New Roman" panose="02020603050405020304" pitchFamily="18" charset="0"/>
                <a:cs typeface="Times New Roman" panose="02020603050405020304" pitchFamily="18" charset="0"/>
              </a:rPr>
              <a:t>Data organization</a:t>
            </a:r>
            <a:endParaRPr lang="en-US" sz="1400" dirty="0">
              <a:effectLst/>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A4C477B8-1200-491A-A686-B945D1B2ACD8}"/>
              </a:ext>
            </a:extLst>
          </p:cNvPr>
          <p:cNvGraphicFramePr>
            <a:graphicFrameLocks noGrp="1"/>
          </p:cNvGraphicFramePr>
          <p:nvPr>
            <p:extLst/>
          </p:nvPr>
        </p:nvGraphicFramePr>
        <p:xfrm>
          <a:off x="4121426" y="2111306"/>
          <a:ext cx="3711672" cy="731520"/>
        </p:xfrm>
        <a:graphic>
          <a:graphicData uri="http://schemas.openxmlformats.org/drawingml/2006/table">
            <a:tbl>
              <a:tblPr firstRow="1" firstCol="1" bandRow="1">
                <a:tableStyleId>{5C22544A-7EE6-4342-B048-85BDC9FD1C3A}</a:tableStyleId>
              </a:tblPr>
              <a:tblGrid>
                <a:gridCol w="1237087">
                  <a:extLst>
                    <a:ext uri="{9D8B030D-6E8A-4147-A177-3AD203B41FA5}">
                      <a16:colId xmlns:a16="http://schemas.microsoft.com/office/drawing/2014/main" val="2062547671"/>
                    </a:ext>
                  </a:extLst>
                </a:gridCol>
                <a:gridCol w="1237087">
                  <a:extLst>
                    <a:ext uri="{9D8B030D-6E8A-4147-A177-3AD203B41FA5}">
                      <a16:colId xmlns:a16="http://schemas.microsoft.com/office/drawing/2014/main" val="3949026636"/>
                    </a:ext>
                  </a:extLst>
                </a:gridCol>
                <a:gridCol w="1237498">
                  <a:extLst>
                    <a:ext uri="{9D8B030D-6E8A-4147-A177-3AD203B41FA5}">
                      <a16:colId xmlns:a16="http://schemas.microsoft.com/office/drawing/2014/main" val="3076768658"/>
                    </a:ext>
                  </a:extLst>
                </a:gridCol>
              </a:tblGrid>
              <a:tr h="0">
                <a:tc>
                  <a:txBody>
                    <a:bodyPr/>
                    <a:lstStyle/>
                    <a:p>
                      <a:pPr marL="0" marR="0">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rPr>
                        <a:t>Train</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rPr>
                        <a:t>Test</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889735"/>
                  </a:ext>
                </a:extLst>
              </a:tr>
              <a:tr h="0">
                <a:tc>
                  <a:txBody>
                    <a:bodyPr/>
                    <a:lstStyle/>
                    <a:p>
                      <a:pPr marL="0" marR="0">
                        <a:spcBef>
                          <a:spcPts val="0"/>
                        </a:spcBef>
                        <a:spcAft>
                          <a:spcPts val="0"/>
                        </a:spcAft>
                      </a:pPr>
                      <a:r>
                        <a:rPr lang="en-US" sz="1200">
                          <a:effectLst/>
                        </a:rPr>
                        <a:t>Images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rPr>
                        <a:t>222</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rPr>
                        <a:t>55</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52544124"/>
                  </a:ext>
                </a:extLst>
              </a:tr>
              <a:tr h="0">
                <a:tc>
                  <a:txBody>
                    <a:bodyPr/>
                    <a:lstStyle/>
                    <a:p>
                      <a:pPr marL="0" marR="0">
                        <a:spcBef>
                          <a:spcPts val="0"/>
                        </a:spcBef>
                        <a:spcAft>
                          <a:spcPts val="0"/>
                        </a:spcAft>
                      </a:pPr>
                      <a:r>
                        <a:rPr lang="en-US" sz="1200">
                          <a:effectLst/>
                        </a:rPr>
                        <a:t>Annotated Boxes</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rPr>
                        <a:t>1952</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dirty="0">
                          <a:effectLst/>
                        </a:rPr>
                        <a:t>466</a:t>
                      </a: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1682082"/>
                  </a:ext>
                </a:extLst>
              </a:tr>
            </a:tbl>
          </a:graphicData>
        </a:graphic>
      </p:graphicFrame>
      <p:sp>
        <p:nvSpPr>
          <p:cNvPr id="21" name="TextBox 20">
            <a:extLst>
              <a:ext uri="{FF2B5EF4-FFF2-40B4-BE49-F238E27FC236}">
                <a16:creationId xmlns:a16="http://schemas.microsoft.com/office/drawing/2014/main" id="{3957AF2E-2719-4CD6-9841-B2B370D43875}"/>
              </a:ext>
            </a:extLst>
          </p:cNvPr>
          <p:cNvSpPr txBox="1"/>
          <p:nvPr/>
        </p:nvSpPr>
        <p:spPr>
          <a:xfrm>
            <a:off x="5547098" y="1803797"/>
            <a:ext cx="4572000" cy="307777"/>
          </a:xfrm>
          <a:prstGeom prst="rect">
            <a:avLst/>
          </a:prstGeom>
          <a:noFill/>
        </p:spPr>
        <p:txBody>
          <a:bodyPr wrap="square">
            <a:spAutoFit/>
          </a:bodyPr>
          <a:lstStyle/>
          <a:p>
            <a:pPr marL="0" marR="0">
              <a:spcBef>
                <a:spcPts val="0"/>
              </a:spcBef>
              <a:spcAft>
                <a:spcPts val="0"/>
              </a:spcAft>
            </a:pPr>
            <a:r>
              <a:rPr lang="en-US" sz="1400">
                <a:solidFill>
                  <a:srgbClr val="1F2328"/>
                </a:solidFill>
                <a:effectLst/>
                <a:latin typeface="Times New Roman" panose="02020603050405020304" pitchFamily="18" charset="0"/>
                <a:ea typeface="Calibri" panose="020F0502020204030204" pitchFamily="34" charset="0"/>
                <a:cs typeface="Times New Roman" panose="02020603050405020304" pitchFamily="18" charset="0"/>
              </a:rPr>
              <a:t>80%/20% train-test split ratio.</a:t>
            </a:r>
            <a:endParaRPr lang="en-US" sz="14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24BCE9F-E3D4-48DC-9549-65986E5B46B6}"/>
              </a:ext>
            </a:extLst>
          </p:cNvPr>
          <p:cNvSpPr txBox="1"/>
          <p:nvPr/>
        </p:nvSpPr>
        <p:spPr>
          <a:xfrm>
            <a:off x="4008785" y="2885201"/>
            <a:ext cx="5059016" cy="307777"/>
          </a:xfrm>
          <a:prstGeom prst="rect">
            <a:avLst/>
          </a:prstGeom>
          <a:noFill/>
        </p:spPr>
        <p:txBody>
          <a:bodyPr wrap="square">
            <a:spAutoFit/>
          </a:bodyPr>
          <a:lstStyle/>
          <a:p>
            <a:pPr marL="0" marR="0">
              <a:spcBef>
                <a:spcPts val="1800"/>
              </a:spcBef>
              <a:spcAft>
                <a:spcPts val="1200"/>
              </a:spcAft>
            </a:pPr>
            <a:r>
              <a:rPr lang="en-US" sz="1400" b="1" dirty="0">
                <a:solidFill>
                  <a:srgbClr val="1F2328"/>
                </a:solidFill>
                <a:effectLst/>
                <a:latin typeface="Times New Roman" panose="02020603050405020304" pitchFamily="18" charset="0"/>
                <a:ea typeface="Times New Roman" panose="02020603050405020304" pitchFamily="18" charset="0"/>
                <a:cs typeface="Times New Roman" panose="02020603050405020304" pitchFamily="18" charset="0"/>
              </a:rPr>
              <a:t>Statistics and data analysis</a:t>
            </a:r>
            <a:endParaRPr lang="en-US"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5C99392-1285-4034-B33A-4048BB6B5A43}"/>
              </a:ext>
            </a:extLst>
          </p:cNvPr>
          <p:cNvSpPr txBox="1"/>
          <p:nvPr/>
        </p:nvSpPr>
        <p:spPr>
          <a:xfrm>
            <a:off x="4008785" y="3134162"/>
            <a:ext cx="5059016" cy="307777"/>
          </a:xfrm>
          <a:prstGeom prst="rect">
            <a:avLst/>
          </a:prstGeom>
          <a:noFill/>
        </p:spPr>
        <p:txBody>
          <a:bodyPr wrap="square">
            <a:spAutoFit/>
          </a:bodyPr>
          <a:lstStyle/>
          <a:p>
            <a:pPr marL="0" marR="0">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Tomato classes</a:t>
            </a:r>
            <a:endParaRPr lang="en-US" sz="1400" dirty="0">
              <a:effectLst/>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19" name="Table 18">
            <a:extLst>
              <a:ext uri="{FF2B5EF4-FFF2-40B4-BE49-F238E27FC236}">
                <a16:creationId xmlns:a16="http://schemas.microsoft.com/office/drawing/2014/main" id="{D3765BD9-AF10-4CCE-9085-64A1672E3F59}"/>
              </a:ext>
            </a:extLst>
          </p:cNvPr>
          <p:cNvGraphicFramePr>
            <a:graphicFrameLocks noGrp="1"/>
          </p:cNvGraphicFramePr>
          <p:nvPr>
            <p:extLst/>
          </p:nvPr>
        </p:nvGraphicFramePr>
        <p:xfrm>
          <a:off x="4121426" y="3508020"/>
          <a:ext cx="4676828" cy="365760"/>
        </p:xfrm>
        <a:graphic>
          <a:graphicData uri="http://schemas.openxmlformats.org/drawingml/2006/table">
            <a:tbl>
              <a:tblPr firstRow="1" firstCol="1" bandRow="1">
                <a:tableStyleId>{5C22544A-7EE6-4342-B048-85BDC9FD1C3A}</a:tableStyleId>
              </a:tblPr>
              <a:tblGrid>
                <a:gridCol w="1558770">
                  <a:extLst>
                    <a:ext uri="{9D8B030D-6E8A-4147-A177-3AD203B41FA5}">
                      <a16:colId xmlns:a16="http://schemas.microsoft.com/office/drawing/2014/main" val="80300784"/>
                    </a:ext>
                  </a:extLst>
                </a:gridCol>
                <a:gridCol w="1558770">
                  <a:extLst>
                    <a:ext uri="{9D8B030D-6E8A-4147-A177-3AD203B41FA5}">
                      <a16:colId xmlns:a16="http://schemas.microsoft.com/office/drawing/2014/main" val="1895916694"/>
                    </a:ext>
                  </a:extLst>
                </a:gridCol>
                <a:gridCol w="1559288">
                  <a:extLst>
                    <a:ext uri="{9D8B030D-6E8A-4147-A177-3AD203B41FA5}">
                      <a16:colId xmlns:a16="http://schemas.microsoft.com/office/drawing/2014/main" val="1097262493"/>
                    </a:ext>
                  </a:extLst>
                </a:gridCol>
              </a:tblGrid>
              <a:tr h="0">
                <a:tc>
                  <a:txBody>
                    <a:bodyPr/>
                    <a:lstStyle/>
                    <a:p>
                      <a:pPr marL="0" marR="0">
                        <a:spcBef>
                          <a:spcPts val="0"/>
                        </a:spcBef>
                        <a:spcAft>
                          <a:spcPts val="0"/>
                        </a:spcAft>
                      </a:pPr>
                      <a:r>
                        <a:rPr lang="en-US" sz="1200">
                          <a:effectLst/>
                        </a:rPr>
                        <a:t>Unripe</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rPr>
                        <a:t>Semi-Ripe</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rPr>
                        <a:t>Fully-Ripe</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40410843"/>
                  </a:ext>
                </a:extLst>
              </a:tr>
              <a:tr h="0">
                <a:tc>
                  <a:txBody>
                    <a:bodyPr/>
                    <a:lstStyle/>
                    <a:p>
                      <a:pPr marL="0" marR="0">
                        <a:spcBef>
                          <a:spcPts val="0"/>
                        </a:spcBef>
                        <a:spcAft>
                          <a:spcPts val="0"/>
                        </a:spcAft>
                      </a:pPr>
                      <a:r>
                        <a:rPr lang="en-US" sz="1200">
                          <a:effectLst/>
                        </a:rPr>
                        <a:t>1592</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effectLst/>
                        </a:rPr>
                        <a:t>395</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dirty="0">
                          <a:effectLst/>
                        </a:rPr>
                        <a:t>431</a:t>
                      </a: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27033075"/>
                  </a:ext>
                </a:extLst>
              </a:tr>
            </a:tbl>
          </a:graphicData>
        </a:graphic>
      </p:graphicFrame>
      <p:pic>
        <p:nvPicPr>
          <p:cNvPr id="27" name="Picture 26">
            <a:extLst>
              <a:ext uri="{FF2B5EF4-FFF2-40B4-BE49-F238E27FC236}">
                <a16:creationId xmlns:a16="http://schemas.microsoft.com/office/drawing/2014/main" id="{7B4DA65E-6600-4F7B-9776-178824049500}"/>
              </a:ext>
            </a:extLst>
          </p:cNvPr>
          <p:cNvPicPr/>
          <p:nvPr/>
        </p:nvPicPr>
        <p:blipFill>
          <a:blip r:embed="rId4">
            <a:extLst>
              <a:ext uri="{28A0092B-C50C-407E-A947-70E740481C1C}">
                <a14:useLocalDpi xmlns:a14="http://schemas.microsoft.com/office/drawing/2010/main" val="0"/>
              </a:ext>
            </a:extLst>
          </a:blip>
          <a:stretch>
            <a:fillRect/>
          </a:stretch>
        </p:blipFill>
        <p:spPr>
          <a:xfrm>
            <a:off x="4195376" y="3938288"/>
            <a:ext cx="2703444" cy="676980"/>
          </a:xfrm>
          <a:prstGeom prst="rect">
            <a:avLst/>
          </a:prstGeom>
        </p:spPr>
      </p:pic>
      <p:sp>
        <p:nvSpPr>
          <p:cNvPr id="17" name="Rectangle 16"/>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1772" y="4745758"/>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12471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p:nvPr/>
        </p:nvSpPr>
        <p:spPr>
          <a:xfrm>
            <a:off x="1174522" y="2664845"/>
            <a:ext cx="1478191" cy="226996"/>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0" i="0" u="none" strike="noStrike" cap="none">
              <a:solidFill>
                <a:schemeClr val="lt1"/>
              </a:solidFill>
              <a:latin typeface="Calibri"/>
              <a:ea typeface="Calibri"/>
              <a:cs typeface="Calibri"/>
              <a:sym typeface="Calibri"/>
            </a:endParaRPr>
          </a:p>
        </p:txBody>
      </p:sp>
      <p:sp>
        <p:nvSpPr>
          <p:cNvPr id="139" name="Google Shape;139;p26"/>
          <p:cNvSpPr/>
          <p:nvPr/>
        </p:nvSpPr>
        <p:spPr>
          <a:xfrm>
            <a:off x="1181666" y="2379131"/>
            <a:ext cx="1515815" cy="239085"/>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0" name="Google Shape;140;p26"/>
          <p:cNvSpPr/>
          <p:nvPr/>
        </p:nvSpPr>
        <p:spPr>
          <a:xfrm>
            <a:off x="1181666" y="2121088"/>
            <a:ext cx="2095218" cy="226996"/>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1" name="Google Shape;141;p26"/>
          <p:cNvSpPr/>
          <p:nvPr/>
        </p:nvSpPr>
        <p:spPr>
          <a:xfrm>
            <a:off x="1174522" y="1844176"/>
            <a:ext cx="1163865" cy="226996"/>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0" i="0" u="none" strike="noStrike" cap="none">
              <a:solidFill>
                <a:schemeClr val="lt1"/>
              </a:solidFill>
              <a:latin typeface="Calibri"/>
              <a:ea typeface="Calibri"/>
              <a:cs typeface="Calibri"/>
              <a:sym typeface="Calibri"/>
            </a:endParaRPr>
          </a:p>
        </p:txBody>
      </p:sp>
      <p:sp>
        <p:nvSpPr>
          <p:cNvPr id="142" name="Google Shape;142;p26"/>
          <p:cNvSpPr/>
          <p:nvPr/>
        </p:nvSpPr>
        <p:spPr>
          <a:xfrm>
            <a:off x="1174522" y="1562403"/>
            <a:ext cx="1747271" cy="226996"/>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3" name="Google Shape;143;p26"/>
          <p:cNvSpPr/>
          <p:nvPr/>
        </p:nvSpPr>
        <p:spPr>
          <a:xfrm>
            <a:off x="1174523" y="1285128"/>
            <a:ext cx="1325789" cy="226996"/>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44" name="Google Shape;144;p26"/>
          <p:cNvPicPr preferRelativeResize="0"/>
          <p:nvPr/>
        </p:nvPicPr>
        <p:blipFill rotWithShape="1">
          <a:blip r:embed="rId3">
            <a:alphaModFix/>
          </a:blip>
          <a:srcRect/>
          <a:stretch/>
        </p:blipFill>
        <p:spPr>
          <a:xfrm>
            <a:off x="1283381" y="1342464"/>
            <a:ext cx="107609" cy="146740"/>
          </a:xfrm>
          <a:prstGeom prst="rect">
            <a:avLst/>
          </a:prstGeom>
          <a:noFill/>
          <a:ln>
            <a:noFill/>
          </a:ln>
        </p:spPr>
      </p:pic>
      <p:pic>
        <p:nvPicPr>
          <p:cNvPr id="145" name="Google Shape;145;p26"/>
          <p:cNvPicPr preferRelativeResize="0"/>
          <p:nvPr/>
        </p:nvPicPr>
        <p:blipFill rotWithShape="1">
          <a:blip r:embed="rId3">
            <a:alphaModFix/>
          </a:blip>
          <a:srcRect/>
          <a:stretch/>
        </p:blipFill>
        <p:spPr>
          <a:xfrm>
            <a:off x="1292289" y="1606783"/>
            <a:ext cx="107609" cy="146740"/>
          </a:xfrm>
          <a:prstGeom prst="rect">
            <a:avLst/>
          </a:prstGeom>
          <a:noFill/>
          <a:ln>
            <a:noFill/>
          </a:ln>
        </p:spPr>
      </p:pic>
      <p:pic>
        <p:nvPicPr>
          <p:cNvPr id="146" name="Google Shape;146;p26"/>
          <p:cNvPicPr preferRelativeResize="0"/>
          <p:nvPr/>
        </p:nvPicPr>
        <p:blipFill rotWithShape="1">
          <a:blip r:embed="rId3">
            <a:alphaModFix/>
          </a:blip>
          <a:srcRect/>
          <a:stretch/>
        </p:blipFill>
        <p:spPr>
          <a:xfrm>
            <a:off x="1311956" y="1888247"/>
            <a:ext cx="107609" cy="146740"/>
          </a:xfrm>
          <a:prstGeom prst="rect">
            <a:avLst/>
          </a:prstGeom>
          <a:noFill/>
          <a:ln>
            <a:noFill/>
          </a:ln>
        </p:spPr>
      </p:pic>
      <p:pic>
        <p:nvPicPr>
          <p:cNvPr id="147" name="Google Shape;147;p26"/>
          <p:cNvPicPr preferRelativeResize="0"/>
          <p:nvPr/>
        </p:nvPicPr>
        <p:blipFill rotWithShape="1">
          <a:blip r:embed="rId3">
            <a:alphaModFix/>
          </a:blip>
          <a:srcRect/>
          <a:stretch/>
        </p:blipFill>
        <p:spPr>
          <a:xfrm>
            <a:off x="1320864" y="2159709"/>
            <a:ext cx="107609" cy="146740"/>
          </a:xfrm>
          <a:prstGeom prst="rect">
            <a:avLst/>
          </a:prstGeom>
          <a:noFill/>
          <a:ln>
            <a:noFill/>
          </a:ln>
        </p:spPr>
      </p:pic>
      <p:pic>
        <p:nvPicPr>
          <p:cNvPr id="148" name="Google Shape;148;p26"/>
          <p:cNvPicPr preferRelativeResize="0"/>
          <p:nvPr/>
        </p:nvPicPr>
        <p:blipFill rotWithShape="1">
          <a:blip r:embed="rId3">
            <a:alphaModFix/>
          </a:blip>
          <a:srcRect/>
          <a:stretch/>
        </p:blipFill>
        <p:spPr>
          <a:xfrm>
            <a:off x="1311749" y="2429169"/>
            <a:ext cx="107609" cy="146740"/>
          </a:xfrm>
          <a:prstGeom prst="rect">
            <a:avLst/>
          </a:prstGeom>
          <a:noFill/>
          <a:ln>
            <a:noFill/>
          </a:ln>
        </p:spPr>
      </p:pic>
      <p:pic>
        <p:nvPicPr>
          <p:cNvPr id="149" name="Google Shape;149;p26"/>
          <p:cNvPicPr preferRelativeResize="0"/>
          <p:nvPr/>
        </p:nvPicPr>
        <p:blipFill rotWithShape="1">
          <a:blip r:embed="rId3">
            <a:alphaModFix/>
          </a:blip>
          <a:srcRect/>
          <a:stretch/>
        </p:blipFill>
        <p:spPr>
          <a:xfrm>
            <a:off x="1320658" y="2707775"/>
            <a:ext cx="107609" cy="146740"/>
          </a:xfrm>
          <a:prstGeom prst="rect">
            <a:avLst/>
          </a:prstGeom>
          <a:noFill/>
          <a:ln>
            <a:noFill/>
          </a:ln>
        </p:spPr>
      </p:pic>
      <p:sp>
        <p:nvSpPr>
          <p:cNvPr id="150" name="Google Shape;150;p26"/>
          <p:cNvSpPr/>
          <p:nvPr/>
        </p:nvSpPr>
        <p:spPr>
          <a:xfrm>
            <a:off x="1188810" y="3207946"/>
            <a:ext cx="1616302" cy="226996"/>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1" name="Google Shape;151;p26"/>
          <p:cNvSpPr/>
          <p:nvPr/>
        </p:nvSpPr>
        <p:spPr>
          <a:xfrm>
            <a:off x="1188811" y="2937814"/>
            <a:ext cx="1080520" cy="226996"/>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52" name="Google Shape;152;p26"/>
          <p:cNvPicPr preferRelativeResize="0"/>
          <p:nvPr/>
        </p:nvPicPr>
        <p:blipFill rotWithShape="1">
          <a:blip r:embed="rId3">
            <a:alphaModFix/>
          </a:blip>
          <a:srcRect/>
          <a:stretch/>
        </p:blipFill>
        <p:spPr>
          <a:xfrm>
            <a:off x="1328009" y="2976436"/>
            <a:ext cx="107609" cy="146740"/>
          </a:xfrm>
          <a:prstGeom prst="rect">
            <a:avLst/>
          </a:prstGeom>
          <a:noFill/>
          <a:ln>
            <a:noFill/>
          </a:ln>
        </p:spPr>
      </p:pic>
      <p:pic>
        <p:nvPicPr>
          <p:cNvPr id="153" name="Google Shape;153;p26"/>
          <p:cNvPicPr preferRelativeResize="0"/>
          <p:nvPr/>
        </p:nvPicPr>
        <p:blipFill rotWithShape="1">
          <a:blip r:embed="rId3">
            <a:alphaModFix/>
          </a:blip>
          <a:srcRect/>
          <a:stretch/>
        </p:blipFill>
        <p:spPr>
          <a:xfrm>
            <a:off x="1318894" y="3245896"/>
            <a:ext cx="107609" cy="146740"/>
          </a:xfrm>
          <a:prstGeom prst="rect">
            <a:avLst/>
          </a:prstGeom>
          <a:noFill/>
          <a:ln>
            <a:noFill/>
          </a:ln>
        </p:spPr>
      </p:pic>
      <p:sp>
        <p:nvSpPr>
          <p:cNvPr id="154" name="Google Shape;154;p26"/>
          <p:cNvSpPr txBox="1"/>
          <p:nvPr/>
        </p:nvSpPr>
        <p:spPr>
          <a:xfrm>
            <a:off x="1395214" y="1219730"/>
            <a:ext cx="2960100" cy="2285211"/>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en-GB" sz="1200" b="1" i="0" u="none" strike="noStrike" cap="none" dirty="0">
                <a:solidFill>
                  <a:srgbClr val="3F3F3F"/>
                </a:solidFill>
                <a:latin typeface="Century Gothic"/>
                <a:ea typeface="Century Gothic"/>
                <a:cs typeface="Century Gothic"/>
                <a:sym typeface="Century Gothic"/>
              </a:rPr>
              <a:t>Introduction</a:t>
            </a:r>
            <a:endParaRPr sz="1100" dirty="0"/>
          </a:p>
          <a:p>
            <a:pPr marL="0" marR="0" lvl="0" indent="0" algn="l" rtl="0">
              <a:lnSpc>
                <a:spcPct val="150000"/>
              </a:lnSpc>
              <a:spcBef>
                <a:spcPts val="0"/>
              </a:spcBef>
              <a:spcAft>
                <a:spcPts val="0"/>
              </a:spcAft>
              <a:buNone/>
            </a:pPr>
            <a:r>
              <a:rPr lang="en-GB" sz="1200" b="1" i="0" u="none" strike="noStrike" cap="none" dirty="0">
                <a:solidFill>
                  <a:srgbClr val="3F3F3F"/>
                </a:solidFill>
                <a:latin typeface="Century Gothic"/>
                <a:ea typeface="Century Gothic"/>
                <a:cs typeface="Century Gothic"/>
                <a:sym typeface="Century Gothic"/>
              </a:rPr>
              <a:t>Problem statement</a:t>
            </a:r>
            <a:endParaRPr sz="1100" dirty="0"/>
          </a:p>
          <a:p>
            <a:pPr marL="0" marR="0" lvl="0" indent="0" algn="l" rtl="0">
              <a:lnSpc>
                <a:spcPct val="150000"/>
              </a:lnSpc>
              <a:spcBef>
                <a:spcPts val="0"/>
              </a:spcBef>
              <a:spcAft>
                <a:spcPts val="0"/>
              </a:spcAft>
              <a:buNone/>
            </a:pPr>
            <a:r>
              <a:rPr lang="en-GB" sz="1200" b="1" i="0" u="none" strike="noStrike" cap="none" dirty="0">
                <a:solidFill>
                  <a:srgbClr val="3F3F3F"/>
                </a:solidFill>
                <a:latin typeface="Century Gothic"/>
                <a:ea typeface="Century Gothic"/>
                <a:cs typeface="Century Gothic"/>
                <a:sym typeface="Century Gothic"/>
              </a:rPr>
              <a:t>Objective </a:t>
            </a:r>
            <a:endParaRPr sz="1100" dirty="0"/>
          </a:p>
          <a:p>
            <a:pPr marL="0" marR="0" lvl="0" indent="0" algn="l" rtl="0">
              <a:lnSpc>
                <a:spcPct val="150000"/>
              </a:lnSpc>
              <a:spcBef>
                <a:spcPts val="0"/>
              </a:spcBef>
              <a:spcAft>
                <a:spcPts val="0"/>
              </a:spcAft>
              <a:buNone/>
            </a:pPr>
            <a:r>
              <a:rPr lang="en-GB" sz="1200" b="1" i="0" u="none" strike="noStrike" cap="none" dirty="0">
                <a:solidFill>
                  <a:srgbClr val="3F3F3F"/>
                </a:solidFill>
                <a:latin typeface="Century Gothic"/>
                <a:ea typeface="Century Gothic"/>
                <a:cs typeface="Century Gothic"/>
                <a:sym typeface="Century Gothic"/>
              </a:rPr>
              <a:t>Scope and application </a:t>
            </a:r>
            <a:endParaRPr sz="1100" dirty="0"/>
          </a:p>
          <a:p>
            <a:pPr marL="0" marR="0" lvl="0" indent="0" algn="l" rtl="0">
              <a:lnSpc>
                <a:spcPct val="150000"/>
              </a:lnSpc>
              <a:spcBef>
                <a:spcPts val="0"/>
              </a:spcBef>
              <a:spcAft>
                <a:spcPts val="0"/>
              </a:spcAft>
              <a:buNone/>
            </a:pPr>
            <a:r>
              <a:rPr lang="en-GB" sz="1200" b="1" i="0" u="none" strike="noStrike" cap="none" dirty="0">
                <a:solidFill>
                  <a:srgbClr val="3F3F3F"/>
                </a:solidFill>
                <a:latin typeface="Century Gothic"/>
                <a:ea typeface="Century Gothic"/>
                <a:cs typeface="Century Gothic"/>
                <a:sym typeface="Century Gothic"/>
              </a:rPr>
              <a:t>Component list</a:t>
            </a:r>
            <a:endParaRPr sz="1100" dirty="0"/>
          </a:p>
          <a:p>
            <a:pPr marL="0" marR="0" lvl="0" indent="0" algn="l" rtl="0">
              <a:lnSpc>
                <a:spcPct val="150000"/>
              </a:lnSpc>
              <a:spcBef>
                <a:spcPts val="0"/>
              </a:spcBef>
              <a:spcAft>
                <a:spcPts val="0"/>
              </a:spcAft>
              <a:buNone/>
            </a:pPr>
            <a:r>
              <a:rPr lang="en-GB" sz="1200" b="1" i="0" u="none" strike="noStrike" cap="none" dirty="0">
                <a:solidFill>
                  <a:srgbClr val="3F3F3F"/>
                </a:solidFill>
                <a:latin typeface="Century Gothic"/>
                <a:ea typeface="Century Gothic"/>
                <a:cs typeface="Century Gothic"/>
                <a:sym typeface="Century Gothic"/>
              </a:rPr>
              <a:t>Block Diagram</a:t>
            </a:r>
            <a:endParaRPr sz="1100" dirty="0"/>
          </a:p>
          <a:p>
            <a:pPr marL="0" marR="0" lvl="0" indent="0" algn="l" rtl="0">
              <a:lnSpc>
                <a:spcPct val="150000"/>
              </a:lnSpc>
              <a:spcBef>
                <a:spcPts val="0"/>
              </a:spcBef>
              <a:spcAft>
                <a:spcPts val="0"/>
              </a:spcAft>
              <a:buNone/>
            </a:pPr>
            <a:r>
              <a:rPr lang="en-GB" sz="1200" b="1" i="0" u="none" strike="noStrike" cap="none" dirty="0">
                <a:solidFill>
                  <a:srgbClr val="3F3F3F"/>
                </a:solidFill>
                <a:latin typeface="Century Gothic"/>
                <a:ea typeface="Century Gothic"/>
                <a:cs typeface="Century Gothic"/>
                <a:sym typeface="Century Gothic"/>
              </a:rPr>
              <a:t>Flowchart </a:t>
            </a:r>
            <a:endParaRPr lang="en-GB" sz="1100" dirty="0">
              <a:ea typeface="Century Gothic"/>
            </a:endParaRPr>
          </a:p>
          <a:p>
            <a:pPr marL="0" marR="0" lvl="0" indent="0" algn="l" rtl="0">
              <a:lnSpc>
                <a:spcPct val="150000"/>
              </a:lnSpc>
              <a:spcBef>
                <a:spcPts val="0"/>
              </a:spcBef>
              <a:spcAft>
                <a:spcPts val="0"/>
              </a:spcAft>
              <a:buNone/>
            </a:pPr>
            <a:r>
              <a:rPr lang="en-GB" sz="1100" b="1" dirty="0" err="1" smtClean="0">
                <a:solidFill>
                  <a:srgbClr val="3F3F3F"/>
                </a:solidFill>
                <a:latin typeface="Century Gothic"/>
                <a:ea typeface="Century Gothic"/>
                <a:cs typeface="Century Gothic"/>
                <a:sym typeface="Century Gothic"/>
              </a:rPr>
              <a:t>Worrkdone</a:t>
            </a:r>
            <a:r>
              <a:rPr lang="en-GB" sz="1200" b="1" i="0" u="none" strike="noStrike" cap="none" dirty="0" smtClean="0">
                <a:solidFill>
                  <a:srgbClr val="3F3F3F"/>
                </a:solidFill>
                <a:latin typeface="Century Gothic"/>
                <a:ea typeface="Century Gothic"/>
                <a:cs typeface="Century Gothic"/>
                <a:sym typeface="Century Gothic"/>
              </a:rPr>
              <a:t> </a:t>
            </a:r>
            <a:endParaRPr sz="1100" dirty="0"/>
          </a:p>
        </p:txBody>
      </p:sp>
      <p:sp>
        <p:nvSpPr>
          <p:cNvPr id="155" name="Google Shape;155;p26"/>
          <p:cNvSpPr txBox="1"/>
          <p:nvPr/>
        </p:nvSpPr>
        <p:spPr>
          <a:xfrm>
            <a:off x="755083" y="363296"/>
            <a:ext cx="313202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b="0" i="0" u="none" strike="noStrike" cap="none">
                <a:solidFill>
                  <a:schemeClr val="dk1"/>
                </a:solidFill>
                <a:latin typeface="Century Gothic"/>
                <a:ea typeface="Century Gothic"/>
                <a:cs typeface="Century Gothic"/>
                <a:sym typeface="Century Gothic"/>
              </a:rPr>
              <a:t>In Brief</a:t>
            </a:r>
            <a:endParaRPr sz="1100"/>
          </a:p>
        </p:txBody>
      </p:sp>
      <p:sp>
        <p:nvSpPr>
          <p:cNvPr id="156" name="Google Shape;156;p26"/>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p:nvPr/>
        </p:nvSpPr>
        <p:spPr>
          <a:xfrm>
            <a:off x="1521618" y="3264694"/>
            <a:ext cx="535781" cy="27146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 name="TextBox 6">
            <a:extLst>
              <a:ext uri="{FF2B5EF4-FFF2-40B4-BE49-F238E27FC236}">
                <a16:creationId xmlns:a16="http://schemas.microsoft.com/office/drawing/2014/main" id="{F25C6D6B-1745-4E65-96C9-B14F6BC5F5C6}"/>
              </a:ext>
            </a:extLst>
          </p:cNvPr>
          <p:cNvSpPr txBox="1"/>
          <p:nvPr/>
        </p:nvSpPr>
        <p:spPr>
          <a:xfrm>
            <a:off x="178903" y="51520"/>
            <a:ext cx="5241235" cy="307777"/>
          </a:xfrm>
          <a:prstGeom prst="rect">
            <a:avLst/>
          </a:prstGeom>
          <a:noFill/>
        </p:spPr>
        <p:txBody>
          <a:bodyPr wrap="square">
            <a:spAutoFit/>
          </a:bodyPr>
          <a:lstStyle/>
          <a:p>
            <a:pPr marL="0" marR="0" algn="just">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Snip of working of progress of yolo-v4-tiny For tomato detection</a:t>
            </a:r>
            <a:endParaRPr lang="en-US" sz="14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FCB2CACA-D630-41E5-94D2-E2CE5E5526F8}"/>
              </a:ext>
            </a:extLst>
          </p:cNvPr>
          <p:cNvSpPr txBox="1"/>
          <p:nvPr/>
        </p:nvSpPr>
        <p:spPr>
          <a:xfrm>
            <a:off x="109537" y="355240"/>
            <a:ext cx="4572000" cy="307777"/>
          </a:xfrm>
          <a:prstGeom prst="rect">
            <a:avLst/>
          </a:prstGeom>
          <a:noFill/>
        </p:spPr>
        <p:txBody>
          <a:bodyPr wrap="square">
            <a:spAutoFit/>
          </a:bodyPr>
          <a:lstStyle/>
          <a:p>
            <a:pPr marL="0" marR="0" algn="just">
              <a:spcBef>
                <a:spcPts val="0"/>
              </a:spcBef>
              <a:spcAft>
                <a:spcPts val="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1. Cloning the yolo-v4 Darknet framework</a:t>
            </a:r>
            <a:endParaRPr lang="en-US" sz="1400" dirty="0">
              <a:effectLst/>
              <a:latin typeface="Century Gothic" panose="020B0502020202020204" pitchFamily="34"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6FA4716-33D5-4EDE-B4EF-FE72DDC6AEE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0024" y="658959"/>
            <a:ext cx="3208065" cy="1259187"/>
          </a:xfrm>
          <a:prstGeom prst="rect">
            <a:avLst/>
          </a:prstGeom>
        </p:spPr>
      </p:pic>
      <p:sp>
        <p:nvSpPr>
          <p:cNvPr id="13" name="TextBox 12">
            <a:extLst>
              <a:ext uri="{FF2B5EF4-FFF2-40B4-BE49-F238E27FC236}">
                <a16:creationId xmlns:a16="http://schemas.microsoft.com/office/drawing/2014/main" id="{5346E312-0DF9-41C3-9182-D1A2FCB67EA6}"/>
              </a:ext>
            </a:extLst>
          </p:cNvPr>
          <p:cNvSpPr txBox="1"/>
          <p:nvPr/>
        </p:nvSpPr>
        <p:spPr>
          <a:xfrm>
            <a:off x="59634" y="2067976"/>
            <a:ext cx="4087056" cy="461665"/>
          </a:xfrm>
          <a:prstGeom prst="rect">
            <a:avLst/>
          </a:prstGeom>
          <a:noFill/>
        </p:spPr>
        <p:txBody>
          <a:bodyPr wrap="square">
            <a:spAutoFit/>
          </a:bodyPr>
          <a:lstStyle/>
          <a:p>
            <a:pPr marL="0" marR="0" algn="just">
              <a:spcBef>
                <a:spcPts val="0"/>
              </a:spcBef>
              <a:spcAft>
                <a:spcPts val="0"/>
              </a:spcAft>
            </a:pPr>
            <a:r>
              <a:rPr lang="en-US" sz="1200" dirty="0">
                <a:effectLst/>
                <a:latin typeface="Century Gothic" panose="020B0502020202020204" pitchFamily="34" charset="0"/>
                <a:ea typeface="Calibri" panose="020F0502020204030204" pitchFamily="34" charset="0"/>
                <a:cs typeface="Times New Roman" panose="02020603050405020304" pitchFamily="18" charset="0"/>
              </a:rPr>
              <a:t>2.Modifing yolov4-tiny-custom.cfg based on our tomato class that is 3.</a:t>
            </a:r>
            <a:endParaRPr lang="en-US" sz="1200" dirty="0">
              <a:effectLst/>
              <a:latin typeface="Century Gothic" panose="020B0502020202020204" pitchFamily="34" charset="0"/>
              <a:ea typeface="Calibri" panose="020F050202020403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D4A2213-35D7-455C-A941-51D3A205D8B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00024" y="2685732"/>
            <a:ext cx="3105150" cy="1429385"/>
          </a:xfrm>
          <a:prstGeom prst="rect">
            <a:avLst/>
          </a:prstGeom>
        </p:spPr>
      </p:pic>
      <p:sp>
        <p:nvSpPr>
          <p:cNvPr id="16" name="TextBox 15">
            <a:extLst>
              <a:ext uri="{FF2B5EF4-FFF2-40B4-BE49-F238E27FC236}">
                <a16:creationId xmlns:a16="http://schemas.microsoft.com/office/drawing/2014/main" id="{64EEDFF1-6A80-4D86-81D6-64F18BD8EC30}"/>
              </a:ext>
            </a:extLst>
          </p:cNvPr>
          <p:cNvSpPr txBox="1"/>
          <p:nvPr/>
        </p:nvSpPr>
        <p:spPr>
          <a:xfrm>
            <a:off x="4146690" y="505070"/>
            <a:ext cx="4797286" cy="276999"/>
          </a:xfrm>
          <a:prstGeom prst="rect">
            <a:avLst/>
          </a:prstGeom>
          <a:noFill/>
        </p:spPr>
        <p:txBody>
          <a:bodyPr wrap="square">
            <a:spAutoFit/>
          </a:bodyPr>
          <a:lstStyle/>
          <a:p>
            <a:pPr marL="0" marR="0">
              <a:spcBef>
                <a:spcPts val="0"/>
              </a:spcBef>
              <a:spcAft>
                <a:spcPts val="0"/>
              </a:spcAft>
            </a:pPr>
            <a:r>
              <a:rPr lang="en-US" sz="1200" dirty="0">
                <a:effectLst/>
                <a:latin typeface="Century Gothic" panose="020B0502020202020204" pitchFamily="34" charset="0"/>
                <a:ea typeface="Calibri" panose="020F0502020204030204" pitchFamily="34" charset="0"/>
                <a:cs typeface="Times New Roman" panose="02020603050405020304" pitchFamily="18" charset="0"/>
              </a:rPr>
              <a:t>3.Working over data train and test data on data folder</a:t>
            </a:r>
            <a:endParaRPr lang="en-US" sz="1200" dirty="0">
              <a:effectLst/>
              <a:latin typeface="Century Gothic" panose="020B0502020202020204" pitchFamily="34" charset="0"/>
              <a:ea typeface="Calibri" panose="020F050202020403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B3138403-392E-450F-88F1-9A8FD59E93BB}"/>
              </a:ext>
            </a:extLst>
          </p:cNvPr>
          <p:cNvPicPr/>
          <p:nvPr/>
        </p:nvPicPr>
        <p:blipFill rotWithShape="1">
          <a:blip r:embed="rId5">
            <a:extLst>
              <a:ext uri="{28A0092B-C50C-407E-A947-70E740481C1C}">
                <a14:useLocalDpi xmlns:a14="http://schemas.microsoft.com/office/drawing/2010/main" val="0"/>
              </a:ext>
            </a:extLst>
          </a:blip>
          <a:srcRect l="1" r="-3058" b="27902"/>
          <a:stretch/>
        </p:blipFill>
        <p:spPr bwMode="auto">
          <a:xfrm>
            <a:off x="4681537" y="812847"/>
            <a:ext cx="1609725" cy="1905000"/>
          </a:xfrm>
          <a:prstGeom prst="rect">
            <a:avLst/>
          </a:prstGeom>
          <a:ln>
            <a:noFill/>
          </a:ln>
          <a:extLst>
            <a:ext uri="{53640926-AAD7-44D8-BBD7-CCE9431645EC}">
              <a14:shadowObscured xmlns:a14="http://schemas.microsoft.com/office/drawing/2010/main"/>
            </a:ext>
          </a:extLst>
        </p:spPr>
      </p:pic>
      <p:sp>
        <p:nvSpPr>
          <p:cNvPr id="19" name="TextBox 18">
            <a:extLst>
              <a:ext uri="{FF2B5EF4-FFF2-40B4-BE49-F238E27FC236}">
                <a16:creationId xmlns:a16="http://schemas.microsoft.com/office/drawing/2014/main" id="{D276896D-A03B-4FF6-B502-057B49610A52}"/>
              </a:ext>
            </a:extLst>
          </p:cNvPr>
          <p:cNvSpPr txBox="1"/>
          <p:nvPr/>
        </p:nvSpPr>
        <p:spPr>
          <a:xfrm>
            <a:off x="4346714" y="2977652"/>
            <a:ext cx="4597262" cy="261610"/>
          </a:xfrm>
          <a:prstGeom prst="rect">
            <a:avLst/>
          </a:prstGeom>
          <a:noFill/>
        </p:spPr>
        <p:txBody>
          <a:bodyPr wrap="square">
            <a:spAutoFit/>
          </a:bodyPr>
          <a:lstStyle/>
          <a:p>
            <a:pPr marL="0" marR="0">
              <a:spcBef>
                <a:spcPts val="0"/>
              </a:spcBef>
              <a:spcAft>
                <a:spcPts val="0"/>
              </a:spcAft>
            </a:pPr>
            <a:r>
              <a:rPr lang="en-US" sz="1050" dirty="0">
                <a:effectLst/>
                <a:latin typeface="Century Gothic" panose="020B0502020202020204" pitchFamily="34" charset="0"/>
                <a:ea typeface="Calibri" panose="020F0502020204030204" pitchFamily="34" charset="0"/>
                <a:cs typeface="Times New Roman" panose="02020603050405020304" pitchFamily="18" charset="0"/>
              </a:rPr>
              <a:t>4. Till working on is training the dataset and giving the right weight</a:t>
            </a:r>
            <a:endParaRPr lang="en-US" sz="1050" dirty="0">
              <a:effectLst/>
              <a:latin typeface="Century Gothic" panose="020B0502020202020204" pitchFamily="34" charset="0"/>
              <a:ea typeface="Calibri" panose="020F050202020403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56587823-7981-4EC7-9FDB-D037C0AE01E8}"/>
              </a:ext>
            </a:extLst>
          </p:cNvPr>
          <p:cNvPicPr/>
          <p:nvPr/>
        </p:nvPicPr>
        <p:blipFill>
          <a:blip r:embed="rId6">
            <a:extLst>
              <a:ext uri="{28A0092B-C50C-407E-A947-70E740481C1C}">
                <a14:useLocalDpi xmlns:a14="http://schemas.microsoft.com/office/drawing/2010/main" val="0"/>
              </a:ext>
            </a:extLst>
          </a:blip>
          <a:stretch>
            <a:fillRect/>
          </a:stretch>
        </p:blipFill>
        <p:spPr>
          <a:xfrm>
            <a:off x="4572000" y="3400424"/>
            <a:ext cx="2866707" cy="744856"/>
          </a:xfrm>
          <a:prstGeom prst="rect">
            <a:avLst/>
          </a:prstGeom>
        </p:spPr>
      </p:pic>
      <p:sp>
        <p:nvSpPr>
          <p:cNvPr id="12" name="Rectangle 11"/>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1772" y="4745758"/>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2576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p:nvPr/>
        </p:nvSpPr>
        <p:spPr>
          <a:xfrm>
            <a:off x="2618815" y="2216256"/>
            <a:ext cx="3906371" cy="710987"/>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2" name="Google Shape;302;p43"/>
          <p:cNvSpPr txBox="1"/>
          <p:nvPr/>
        </p:nvSpPr>
        <p:spPr>
          <a:xfrm>
            <a:off x="3885122" y="2398625"/>
            <a:ext cx="1373755"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b="1" i="0" u="none" strike="noStrike">
                <a:solidFill>
                  <a:schemeClr val="lt1"/>
                </a:solidFill>
                <a:latin typeface="Century Gothic"/>
                <a:ea typeface="Century Gothic"/>
                <a:cs typeface="Century Gothic"/>
                <a:sym typeface="Century Gothic"/>
              </a:rPr>
              <a:t>Thank you</a:t>
            </a:r>
            <a:endParaRPr sz="1800" b="1">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a:blip r:embed="rId3">
            <a:alphaModFix/>
          </a:blip>
          <a:stretch>
            <a:fillRect/>
          </a:stretch>
        </p:blipFill>
        <p:spPr>
          <a:xfrm>
            <a:off x="4916160" y="1263501"/>
            <a:ext cx="4608840" cy="3075900"/>
          </a:xfrm>
          <a:prstGeom prst="rect">
            <a:avLst/>
          </a:prstGeom>
          <a:noFill/>
          <a:ln>
            <a:noFill/>
          </a:ln>
        </p:spPr>
      </p:pic>
      <p:sp>
        <p:nvSpPr>
          <p:cNvPr id="162" name="Google Shape;162;p27"/>
          <p:cNvSpPr txBox="1"/>
          <p:nvPr/>
        </p:nvSpPr>
        <p:spPr>
          <a:xfrm>
            <a:off x="755083" y="363296"/>
            <a:ext cx="313202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dirty="0">
                <a:solidFill>
                  <a:schemeClr val="dk1"/>
                </a:solidFill>
                <a:latin typeface="Century Gothic"/>
                <a:ea typeface="Century Gothic"/>
                <a:cs typeface="Century Gothic"/>
                <a:sym typeface="Century Gothic"/>
              </a:rPr>
              <a:t>Introduction</a:t>
            </a:r>
            <a:endParaRPr sz="1100" dirty="0"/>
          </a:p>
        </p:txBody>
      </p:sp>
      <p:sp>
        <p:nvSpPr>
          <p:cNvPr id="163" name="Google Shape;163;p27"/>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4" name="Google Shape;164;p27"/>
          <p:cNvSpPr/>
          <p:nvPr/>
        </p:nvSpPr>
        <p:spPr>
          <a:xfrm>
            <a:off x="0" y="1263500"/>
            <a:ext cx="9541800" cy="3075900"/>
          </a:xfrm>
          <a:prstGeom prst="rect">
            <a:avLst/>
          </a:prstGeom>
          <a:gradFill>
            <a:gsLst>
              <a:gs pos="0">
                <a:srgbClr val="02722F">
                  <a:alpha val="0"/>
                </a:srgbClr>
              </a:gs>
              <a:gs pos="17000">
                <a:srgbClr val="02722F">
                  <a:alpha val="0"/>
                </a:srgbClr>
              </a:gs>
              <a:gs pos="30000">
                <a:srgbClr val="02722F">
                  <a:alpha val="63921"/>
                </a:srgbClr>
              </a:gs>
              <a:gs pos="50000">
                <a:srgbClr val="02722F"/>
              </a:gs>
              <a:gs pos="100000">
                <a:srgbClr val="02722F"/>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5" name="Google Shape;165;p27"/>
          <p:cNvSpPr txBox="1"/>
          <p:nvPr/>
        </p:nvSpPr>
        <p:spPr>
          <a:xfrm>
            <a:off x="566046" y="1886999"/>
            <a:ext cx="4824900" cy="20088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GB" sz="1800" b="1">
                <a:solidFill>
                  <a:schemeClr val="lt1"/>
                </a:solidFill>
                <a:latin typeface="Arial"/>
                <a:ea typeface="Arial"/>
                <a:cs typeface="Arial"/>
                <a:sym typeface="Arial"/>
              </a:rPr>
              <a:t>This project excels at accurately moving the robot and its arm, identifying ripe tomatoes, and plucking ripe tomatoes without causing damage to the plant, which will lead to the human not engaging in such minor activities and focusing on larger issues.</a:t>
            </a:r>
            <a:endParaRPr sz="1800" b="1">
              <a:solidFill>
                <a:schemeClr val="lt1"/>
              </a:solidFill>
              <a:latin typeface="Calibri"/>
              <a:ea typeface="Calibri"/>
              <a:cs typeface="Calibri"/>
              <a:sym typeface="Calibri"/>
            </a:endParaRPr>
          </a:p>
        </p:txBody>
      </p:sp>
      <p:sp>
        <p:nvSpPr>
          <p:cNvPr id="8" name="Rectangle 7"/>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p:nvPr/>
        </p:nvSpPr>
        <p:spPr>
          <a:xfrm>
            <a:off x="843110" y="1213137"/>
            <a:ext cx="2504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Movement System</a:t>
            </a:r>
            <a:endParaRPr sz="1800" b="1">
              <a:solidFill>
                <a:schemeClr val="dk1"/>
              </a:solidFill>
              <a:latin typeface="Calibri"/>
              <a:ea typeface="Calibri"/>
              <a:cs typeface="Calibri"/>
              <a:sym typeface="Calibri"/>
            </a:endParaRPr>
          </a:p>
        </p:txBody>
      </p:sp>
      <p:sp>
        <p:nvSpPr>
          <p:cNvPr id="171" name="Google Shape;171;p28"/>
          <p:cNvSpPr txBox="1"/>
          <p:nvPr/>
        </p:nvSpPr>
        <p:spPr>
          <a:xfrm>
            <a:off x="2837750" y="3303965"/>
            <a:ext cx="24036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Harvesting Mechanism</a:t>
            </a:r>
            <a:endParaRPr sz="1800" b="1">
              <a:solidFill>
                <a:schemeClr val="dk1"/>
              </a:solidFill>
              <a:latin typeface="Calibri"/>
              <a:ea typeface="Calibri"/>
              <a:cs typeface="Calibri"/>
              <a:sym typeface="Calibri"/>
            </a:endParaRPr>
          </a:p>
        </p:txBody>
      </p:sp>
      <p:sp>
        <p:nvSpPr>
          <p:cNvPr id="172" name="Google Shape;172;p28"/>
          <p:cNvSpPr/>
          <p:nvPr/>
        </p:nvSpPr>
        <p:spPr>
          <a:xfrm>
            <a:off x="2481683" y="3322667"/>
            <a:ext cx="337800" cy="327600"/>
          </a:xfrm>
          <a:prstGeom prst="ellipse">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Calibri"/>
                <a:ea typeface="Calibri"/>
                <a:cs typeface="Calibri"/>
                <a:sym typeface="Calibri"/>
              </a:rPr>
              <a:t>2</a:t>
            </a:r>
            <a:endParaRPr sz="1100"/>
          </a:p>
        </p:txBody>
      </p:sp>
      <p:sp>
        <p:nvSpPr>
          <p:cNvPr id="173" name="Google Shape;173;p28"/>
          <p:cNvSpPr/>
          <p:nvPr/>
        </p:nvSpPr>
        <p:spPr>
          <a:xfrm>
            <a:off x="505327" y="1199828"/>
            <a:ext cx="337800" cy="327600"/>
          </a:xfrm>
          <a:prstGeom prst="ellipse">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Calibri"/>
                <a:ea typeface="Calibri"/>
                <a:cs typeface="Calibri"/>
                <a:sym typeface="Calibri"/>
              </a:rPr>
              <a:t>1</a:t>
            </a:r>
            <a:endParaRPr sz="1100"/>
          </a:p>
        </p:txBody>
      </p:sp>
      <p:sp>
        <p:nvSpPr>
          <p:cNvPr id="174" name="Google Shape;174;p28"/>
          <p:cNvSpPr txBox="1"/>
          <p:nvPr/>
        </p:nvSpPr>
        <p:spPr>
          <a:xfrm>
            <a:off x="429106" y="1632379"/>
            <a:ext cx="4401000" cy="145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GB" sz="1500" dirty="0">
                <a:solidFill>
                  <a:schemeClr val="dk1"/>
                </a:solidFill>
                <a:latin typeface="Calibri"/>
                <a:ea typeface="Calibri"/>
                <a:cs typeface="Calibri"/>
                <a:sym typeface="Calibri"/>
              </a:rPr>
              <a:t>These robots use advanced control systems and motion planning algorithms for navigating uneven terrain and </a:t>
            </a:r>
            <a:r>
              <a:rPr lang="en-GB" sz="1500" dirty="0" err="1">
                <a:solidFill>
                  <a:schemeClr val="dk1"/>
                </a:solidFill>
                <a:latin typeface="Calibri"/>
                <a:ea typeface="Calibri"/>
                <a:cs typeface="Calibri"/>
                <a:sym typeface="Calibri"/>
              </a:rPr>
              <a:t>maneuvering</a:t>
            </a:r>
            <a:r>
              <a:rPr lang="en-GB" sz="1500" dirty="0">
                <a:solidFill>
                  <a:schemeClr val="dk1"/>
                </a:solidFill>
                <a:latin typeface="Calibri"/>
                <a:ea typeface="Calibri"/>
                <a:cs typeface="Calibri"/>
                <a:sym typeface="Calibri"/>
              </a:rPr>
              <a:t> efficiently around crops and obstacles. Their design focuses on reducing soil compaction to maintain soil health and ensures precise movement of its arms.</a:t>
            </a:r>
            <a:endParaRPr sz="1500" dirty="0">
              <a:solidFill>
                <a:schemeClr val="dk1"/>
              </a:solidFill>
              <a:latin typeface="Calibri"/>
              <a:ea typeface="Calibri"/>
              <a:cs typeface="Calibri"/>
              <a:sym typeface="Calibri"/>
            </a:endParaRPr>
          </a:p>
        </p:txBody>
      </p:sp>
      <p:sp>
        <p:nvSpPr>
          <p:cNvPr id="175" name="Google Shape;175;p28"/>
          <p:cNvSpPr txBox="1"/>
          <p:nvPr/>
        </p:nvSpPr>
        <p:spPr>
          <a:xfrm>
            <a:off x="755083" y="363296"/>
            <a:ext cx="313202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Introduction</a:t>
            </a:r>
            <a:endParaRPr sz="1100"/>
          </a:p>
        </p:txBody>
      </p:sp>
      <p:sp>
        <p:nvSpPr>
          <p:cNvPr id="176" name="Google Shape;176;p28"/>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7" name="Google Shape;177;p28"/>
          <p:cNvSpPr txBox="1"/>
          <p:nvPr/>
        </p:nvSpPr>
        <p:spPr>
          <a:xfrm>
            <a:off x="2421974" y="3726414"/>
            <a:ext cx="6332100" cy="992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GB" sz="1500" dirty="0">
                <a:solidFill>
                  <a:schemeClr val="dk1"/>
                </a:solidFill>
                <a:latin typeface="Calibri"/>
                <a:ea typeface="Calibri"/>
                <a:cs typeface="Calibri"/>
                <a:sym typeface="Calibri"/>
              </a:rPr>
              <a:t>The Harvesting Mechanism in this project is essential for gently and efficiently detaching ripe tomatoes from the plant to minimize damage and maintain crop quality. This robotic hand provides enhanced dexterity and versatility, enabling the robot to handle delicate tomatoes with precision and efficiency.</a:t>
            </a:r>
            <a:endParaRPr sz="1100" dirty="0"/>
          </a:p>
        </p:txBody>
      </p:sp>
      <p:pic>
        <p:nvPicPr>
          <p:cNvPr id="178" name="Google Shape;178;p28"/>
          <p:cNvPicPr preferRelativeResize="0"/>
          <p:nvPr/>
        </p:nvPicPr>
        <p:blipFill>
          <a:blip r:embed="rId3">
            <a:alphaModFix/>
          </a:blip>
          <a:stretch>
            <a:fillRect/>
          </a:stretch>
        </p:blipFill>
        <p:spPr>
          <a:xfrm>
            <a:off x="5088870" y="1005845"/>
            <a:ext cx="3498087" cy="2330683"/>
          </a:xfrm>
          <a:prstGeom prst="rect">
            <a:avLst/>
          </a:prstGeom>
          <a:solidFill>
            <a:srgbClr val="ECECEC"/>
          </a:solidFill>
          <a:ln>
            <a:noFill/>
          </a:ln>
        </p:spPr>
      </p:pic>
      <p:sp>
        <p:nvSpPr>
          <p:cNvPr id="13" name="Rectangle 12"/>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p:nvPr/>
        </p:nvSpPr>
        <p:spPr>
          <a:xfrm>
            <a:off x="538309" y="1213137"/>
            <a:ext cx="2504807"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b="1">
                <a:solidFill>
                  <a:schemeClr val="dk1"/>
                </a:solidFill>
                <a:latin typeface="Calibri"/>
                <a:ea typeface="Calibri"/>
                <a:cs typeface="Calibri"/>
                <a:sym typeface="Calibri"/>
              </a:rPr>
              <a:t>Recognition System</a:t>
            </a:r>
            <a:endParaRPr sz="1800" b="1">
              <a:solidFill>
                <a:schemeClr val="dk1"/>
              </a:solidFill>
              <a:latin typeface="Calibri"/>
              <a:ea typeface="Calibri"/>
              <a:cs typeface="Calibri"/>
              <a:sym typeface="Calibri"/>
            </a:endParaRPr>
          </a:p>
        </p:txBody>
      </p:sp>
      <p:sp>
        <p:nvSpPr>
          <p:cNvPr id="184" name="Google Shape;184;p29"/>
          <p:cNvSpPr/>
          <p:nvPr/>
        </p:nvSpPr>
        <p:spPr>
          <a:xfrm>
            <a:off x="200527" y="1199828"/>
            <a:ext cx="337783" cy="327547"/>
          </a:xfrm>
          <a:prstGeom prst="ellipse">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400">
                <a:solidFill>
                  <a:schemeClr val="lt1"/>
                </a:solidFill>
                <a:latin typeface="Calibri"/>
                <a:ea typeface="Calibri"/>
                <a:cs typeface="Calibri"/>
                <a:sym typeface="Calibri"/>
              </a:rPr>
              <a:t>3</a:t>
            </a:r>
            <a:endParaRPr sz="1100"/>
          </a:p>
        </p:txBody>
      </p:sp>
      <p:sp>
        <p:nvSpPr>
          <p:cNvPr id="185" name="Google Shape;185;p29"/>
          <p:cNvSpPr txBox="1"/>
          <p:nvPr/>
        </p:nvSpPr>
        <p:spPr>
          <a:xfrm>
            <a:off x="538306" y="1682904"/>
            <a:ext cx="7692600" cy="1454700"/>
          </a:xfrm>
          <a:prstGeom prst="rect">
            <a:avLst/>
          </a:prstGeom>
          <a:noFill/>
          <a:ln>
            <a:noFill/>
          </a:ln>
        </p:spPr>
        <p:txBody>
          <a:bodyPr spcFirstLastPara="1" wrap="square" lIns="68575" tIns="34275" rIns="68575" bIns="34275" anchor="t" anchorCtr="0">
            <a:spAutoFit/>
          </a:bodyPr>
          <a:lstStyle/>
          <a:p>
            <a:pPr marL="254000" marR="0" lvl="0" indent="-247650" algn="just" rtl="0">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Machine learning-based Recognition System &amp; advanced computer vision techniques</a:t>
            </a:r>
            <a:endParaRPr sz="1100"/>
          </a:p>
          <a:p>
            <a:pPr marL="254000" marR="0" lvl="0" indent="-247650" algn="just" rtl="0">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Employs Histograms of Oriented Gradients (HOG) features and a Support Vector Machine (SVM) classifier to identify and locate ripe fruits accurately. </a:t>
            </a:r>
            <a:endParaRPr sz="1500">
              <a:solidFill>
                <a:schemeClr val="dk1"/>
              </a:solidFill>
              <a:latin typeface="Calibri"/>
              <a:ea typeface="Calibri"/>
              <a:cs typeface="Calibri"/>
              <a:sym typeface="Calibri"/>
            </a:endParaRPr>
          </a:p>
          <a:p>
            <a:pPr marL="254000" marR="0" lvl="0" indent="-247650" algn="just" rtl="0">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Trains the ML-model on a vast dataset of tomato images</a:t>
            </a:r>
            <a:endParaRPr sz="1100"/>
          </a:p>
          <a:p>
            <a:pPr marL="254000" marR="0" lvl="0" indent="-247650" algn="just" rtl="0">
              <a:spcBef>
                <a:spcPts val="0"/>
              </a:spcBef>
              <a:spcAft>
                <a:spcPts val="0"/>
              </a:spcAft>
              <a:buClr>
                <a:schemeClr val="dk1"/>
              </a:buClr>
              <a:buSzPts val="1500"/>
              <a:buFont typeface="Noto Sans Symbols"/>
              <a:buChar char="⮚"/>
            </a:pPr>
            <a:r>
              <a:rPr lang="en-GB" sz="1500">
                <a:solidFill>
                  <a:schemeClr val="dk1"/>
                </a:solidFill>
                <a:latin typeface="Calibri"/>
                <a:ea typeface="Calibri"/>
                <a:cs typeface="Calibri"/>
                <a:sym typeface="Calibri"/>
              </a:rPr>
              <a:t>Helps in intelligently differentiate between ripe and unripe tomatoes, enhancing its harvesting capabilities.</a:t>
            </a:r>
            <a:endParaRPr sz="1100"/>
          </a:p>
        </p:txBody>
      </p:sp>
      <p:sp>
        <p:nvSpPr>
          <p:cNvPr id="186" name="Google Shape;186;p29"/>
          <p:cNvSpPr txBox="1"/>
          <p:nvPr/>
        </p:nvSpPr>
        <p:spPr>
          <a:xfrm>
            <a:off x="755083" y="363296"/>
            <a:ext cx="313202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Introduction</a:t>
            </a:r>
            <a:endParaRPr sz="1100"/>
          </a:p>
        </p:txBody>
      </p:sp>
      <p:sp>
        <p:nvSpPr>
          <p:cNvPr id="187" name="Google Shape;187;p29"/>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 name="Rectangle 6"/>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0"/>
          <p:cNvPicPr preferRelativeResize="0"/>
          <p:nvPr/>
        </p:nvPicPr>
        <p:blipFill>
          <a:blip r:embed="rId3">
            <a:alphaModFix/>
          </a:blip>
          <a:stretch>
            <a:fillRect/>
          </a:stretch>
        </p:blipFill>
        <p:spPr>
          <a:xfrm>
            <a:off x="-1" y="1456111"/>
            <a:ext cx="3887100" cy="2776513"/>
          </a:xfrm>
          <a:prstGeom prst="rect">
            <a:avLst/>
          </a:prstGeom>
          <a:noFill/>
          <a:ln>
            <a:noFill/>
          </a:ln>
        </p:spPr>
      </p:pic>
      <p:sp>
        <p:nvSpPr>
          <p:cNvPr id="193" name="Google Shape;193;p30"/>
          <p:cNvSpPr/>
          <p:nvPr/>
        </p:nvSpPr>
        <p:spPr>
          <a:xfrm flipH="1">
            <a:off x="-1163400" y="1543050"/>
            <a:ext cx="10307400" cy="2628900"/>
          </a:xfrm>
          <a:prstGeom prst="rect">
            <a:avLst/>
          </a:prstGeom>
          <a:gradFill>
            <a:gsLst>
              <a:gs pos="0">
                <a:srgbClr val="02722F">
                  <a:alpha val="0"/>
                </a:srgbClr>
              </a:gs>
              <a:gs pos="17000">
                <a:srgbClr val="02722F">
                  <a:alpha val="0"/>
                </a:srgbClr>
              </a:gs>
              <a:gs pos="30000">
                <a:srgbClr val="02722F">
                  <a:alpha val="63921"/>
                </a:srgbClr>
              </a:gs>
              <a:gs pos="50000">
                <a:srgbClr val="02722F"/>
              </a:gs>
              <a:gs pos="100000">
                <a:srgbClr val="02722F"/>
              </a:gs>
            </a:gsLst>
            <a:lin ang="1080002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4" name="Google Shape;194;p30"/>
          <p:cNvSpPr txBox="1"/>
          <p:nvPr/>
        </p:nvSpPr>
        <p:spPr>
          <a:xfrm>
            <a:off x="755083" y="363296"/>
            <a:ext cx="313202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Problem statement</a:t>
            </a:r>
            <a:endParaRPr sz="1100"/>
          </a:p>
        </p:txBody>
      </p:sp>
      <p:sp>
        <p:nvSpPr>
          <p:cNvPr id="195" name="Google Shape;195;p30"/>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6" name="Google Shape;196;p30"/>
          <p:cNvSpPr txBox="1"/>
          <p:nvPr/>
        </p:nvSpPr>
        <p:spPr>
          <a:xfrm>
            <a:off x="4454632" y="1616368"/>
            <a:ext cx="4438200" cy="23781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GB" sz="1500" b="1">
                <a:solidFill>
                  <a:schemeClr val="lt1"/>
                </a:solidFill>
                <a:latin typeface="Calibri"/>
                <a:ea typeface="Calibri"/>
                <a:cs typeface="Calibri"/>
                <a:sym typeface="Calibri"/>
              </a:rPr>
              <a:t>Traditional manual tomato harvesting is labor-intensive, costly, and inefficient, posing challenges to the agricultural sector. Identifying ripe tomatoes among foliage is difficult and can lead to crop damage and waste. To overcome these challenges, there's a critical need for an autonomous tomato harvesting robot with advanced recognition and precise harvesting abilities. This innovation aims to boost productivity, decrease labor reliance, and maintain high crop quality.</a:t>
            </a:r>
            <a:endParaRPr sz="1100"/>
          </a:p>
        </p:txBody>
      </p:sp>
      <p:sp>
        <p:nvSpPr>
          <p:cNvPr id="7" name="Rectangle 6"/>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p:nvPr/>
        </p:nvSpPr>
        <p:spPr>
          <a:xfrm>
            <a:off x="755083" y="363296"/>
            <a:ext cx="3132028"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Objectives</a:t>
            </a:r>
            <a:endParaRPr sz="1800">
              <a:solidFill>
                <a:schemeClr val="dk1"/>
              </a:solidFill>
              <a:latin typeface="Century Gothic"/>
              <a:ea typeface="Century Gothic"/>
              <a:cs typeface="Century Gothic"/>
              <a:sym typeface="Century Gothic"/>
            </a:endParaRPr>
          </a:p>
        </p:txBody>
      </p:sp>
      <p:sp>
        <p:nvSpPr>
          <p:cNvPr id="202" name="Google Shape;202;p31"/>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03" name="Google Shape;203;p31"/>
          <p:cNvPicPr preferRelativeResize="0"/>
          <p:nvPr/>
        </p:nvPicPr>
        <p:blipFill rotWithShape="1">
          <a:blip r:embed="rId3">
            <a:alphaModFix/>
          </a:blip>
          <a:srcRect/>
          <a:stretch/>
        </p:blipFill>
        <p:spPr>
          <a:xfrm>
            <a:off x="5157827" y="1453675"/>
            <a:ext cx="3931747" cy="2906700"/>
          </a:xfrm>
          <a:prstGeom prst="rect">
            <a:avLst/>
          </a:prstGeom>
          <a:noFill/>
          <a:ln>
            <a:noFill/>
          </a:ln>
        </p:spPr>
      </p:pic>
      <p:sp>
        <p:nvSpPr>
          <p:cNvPr id="204" name="Google Shape;204;p31"/>
          <p:cNvSpPr/>
          <p:nvPr/>
        </p:nvSpPr>
        <p:spPr>
          <a:xfrm>
            <a:off x="0" y="1453675"/>
            <a:ext cx="10184100" cy="2906700"/>
          </a:xfrm>
          <a:prstGeom prst="rect">
            <a:avLst/>
          </a:prstGeom>
          <a:gradFill>
            <a:gsLst>
              <a:gs pos="0">
                <a:srgbClr val="02722F">
                  <a:alpha val="0"/>
                </a:srgbClr>
              </a:gs>
              <a:gs pos="17000">
                <a:srgbClr val="02722F">
                  <a:alpha val="0"/>
                </a:srgbClr>
              </a:gs>
              <a:gs pos="30000">
                <a:srgbClr val="02722F">
                  <a:alpha val="63921"/>
                </a:srgbClr>
              </a:gs>
              <a:gs pos="50000">
                <a:srgbClr val="02722F"/>
              </a:gs>
              <a:gs pos="100000">
                <a:srgbClr val="02722F"/>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5" name="Google Shape;205;p31"/>
          <p:cNvSpPr txBox="1"/>
          <p:nvPr/>
        </p:nvSpPr>
        <p:spPr>
          <a:xfrm>
            <a:off x="381000" y="1139313"/>
            <a:ext cx="5203500" cy="3024600"/>
          </a:xfrm>
          <a:prstGeom prst="rect">
            <a:avLst/>
          </a:prstGeom>
          <a:noFill/>
          <a:ln>
            <a:noFill/>
          </a:ln>
        </p:spPr>
        <p:txBody>
          <a:bodyPr spcFirstLastPara="1" wrap="square" lIns="68575" tIns="34275" rIns="68575" bIns="34275" anchor="t" anchorCtr="0">
            <a:spAutoFit/>
          </a:bodyPr>
          <a:lstStyle/>
          <a:p>
            <a:pPr marL="254000" marR="0" lvl="0" indent="-139700" algn="l" rtl="0">
              <a:lnSpc>
                <a:spcPct val="150000"/>
              </a:lnSpc>
              <a:spcBef>
                <a:spcPts val="0"/>
              </a:spcBef>
              <a:spcAft>
                <a:spcPts val="0"/>
              </a:spcAft>
              <a:buClr>
                <a:schemeClr val="dk1"/>
              </a:buClr>
              <a:buSzPts val="1800"/>
              <a:buFont typeface="Calibri"/>
              <a:buNone/>
            </a:pPr>
            <a:endParaRPr sz="1800" b="1">
              <a:solidFill>
                <a:schemeClr val="lt1"/>
              </a:solidFill>
              <a:latin typeface="Calibri"/>
              <a:ea typeface="Calibri"/>
              <a:cs typeface="Calibri"/>
              <a:sym typeface="Calibri"/>
            </a:endParaRPr>
          </a:p>
          <a:p>
            <a:pPr marL="254000" marR="0" lvl="0" indent="-165100" algn="l" rtl="0">
              <a:spcBef>
                <a:spcPts val="0"/>
              </a:spcBef>
              <a:spcAft>
                <a:spcPts val="0"/>
              </a:spcAft>
              <a:buClr>
                <a:schemeClr val="dk1"/>
              </a:buClr>
              <a:buSzPts val="1400"/>
              <a:buFont typeface="Noto Sans Symbols"/>
              <a:buNone/>
            </a:pPr>
            <a:endParaRPr sz="1400">
              <a:solidFill>
                <a:srgbClr val="000000"/>
              </a:solidFill>
              <a:latin typeface="Times New Roman"/>
              <a:ea typeface="Times New Roman"/>
              <a:cs typeface="Times New Roman"/>
              <a:sym typeface="Times New Roman"/>
            </a:endParaRPr>
          </a:p>
          <a:p>
            <a:pPr marL="254000" marR="0" lvl="0" indent="-165100" algn="l" rtl="0">
              <a:spcBef>
                <a:spcPts val="0"/>
              </a:spcBef>
              <a:spcAft>
                <a:spcPts val="0"/>
              </a:spcAft>
              <a:buClr>
                <a:schemeClr val="dk1"/>
              </a:buClr>
              <a:buSzPts val="1400"/>
              <a:buFont typeface="Noto Sans Symbols"/>
              <a:buNone/>
            </a:pPr>
            <a:endParaRPr sz="1400">
              <a:solidFill>
                <a:srgbClr val="000000"/>
              </a:solidFill>
              <a:latin typeface="Times New Roman"/>
              <a:ea typeface="Times New Roman"/>
              <a:cs typeface="Times New Roman"/>
              <a:sym typeface="Times New Roman"/>
            </a:endParaRPr>
          </a:p>
          <a:p>
            <a:pPr marL="381000" marR="0" lvl="0" indent="-387350" algn="l" rtl="0">
              <a:spcBef>
                <a:spcPts val="0"/>
              </a:spcBef>
              <a:spcAft>
                <a:spcPts val="0"/>
              </a:spcAft>
              <a:buClr>
                <a:schemeClr val="lt1"/>
              </a:buClr>
              <a:buSzPts val="1700"/>
              <a:buFont typeface="Calibri"/>
              <a:buAutoNum type="arabicPeriod"/>
            </a:pPr>
            <a:r>
              <a:rPr lang="en-GB" sz="1700" b="1">
                <a:solidFill>
                  <a:schemeClr val="lt1"/>
                </a:solidFill>
                <a:latin typeface="Calibri"/>
                <a:ea typeface="Calibri"/>
                <a:cs typeface="Calibri"/>
                <a:sym typeface="Calibri"/>
              </a:rPr>
              <a:t>To develop an autonomous tomato harvesting robot with a 6DOF robotic hand and optimized movement capabilities </a:t>
            </a:r>
            <a:endParaRPr sz="1100"/>
          </a:p>
          <a:p>
            <a:pPr marL="381000" marR="0" lvl="0" indent="-387350" algn="l" rtl="0">
              <a:spcBef>
                <a:spcPts val="0"/>
              </a:spcBef>
              <a:spcAft>
                <a:spcPts val="0"/>
              </a:spcAft>
              <a:buClr>
                <a:schemeClr val="lt1"/>
              </a:buClr>
              <a:buSzPts val="1700"/>
              <a:buFont typeface="Calibri"/>
              <a:buAutoNum type="arabicPeriod"/>
            </a:pPr>
            <a:r>
              <a:rPr lang="en-GB" sz="1700" b="1">
                <a:solidFill>
                  <a:schemeClr val="lt1"/>
                </a:solidFill>
                <a:latin typeface="Calibri"/>
                <a:ea typeface="Calibri"/>
                <a:cs typeface="Calibri"/>
                <a:sym typeface="Calibri"/>
              </a:rPr>
              <a:t>To Implement a machine learning-based Recognition System using HOG features and SVM classifier to accurately identify and locate ripe tomatoes.</a:t>
            </a:r>
            <a:endParaRPr sz="1100"/>
          </a:p>
          <a:p>
            <a:pPr marL="0" marR="0" lvl="0" indent="0" algn="l" rtl="0">
              <a:lnSpc>
                <a:spcPct val="150000"/>
              </a:lnSpc>
              <a:spcBef>
                <a:spcPts val="0"/>
              </a:spcBef>
              <a:spcAft>
                <a:spcPts val="0"/>
              </a:spcAft>
              <a:buNone/>
            </a:pPr>
            <a:endParaRPr sz="1800" b="1">
              <a:solidFill>
                <a:schemeClr val="lt1"/>
              </a:solidFill>
              <a:latin typeface="Calibri"/>
              <a:ea typeface="Calibri"/>
              <a:cs typeface="Calibri"/>
              <a:sym typeface="Calibri"/>
            </a:endParaRPr>
          </a:p>
        </p:txBody>
      </p:sp>
      <p:sp>
        <p:nvSpPr>
          <p:cNvPr id="7" name="Rectangle 6"/>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p:nvPr/>
        </p:nvSpPr>
        <p:spPr>
          <a:xfrm>
            <a:off x="842549" y="501238"/>
            <a:ext cx="4780303" cy="6694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100">
                <a:solidFill>
                  <a:schemeClr val="dk1"/>
                </a:solidFill>
                <a:latin typeface="Century Gothic"/>
                <a:ea typeface="Century Gothic"/>
                <a:cs typeface="Century Gothic"/>
                <a:sym typeface="Century Gothic"/>
              </a:rPr>
              <a:t>Scope and application of project </a:t>
            </a:r>
            <a:endParaRPr sz="1100"/>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11" name="Google Shape;211;p32"/>
          <p:cNvSpPr/>
          <p:nvPr/>
        </p:nvSpPr>
        <p:spPr>
          <a:xfrm>
            <a:off x="665636" y="560062"/>
            <a:ext cx="176914" cy="275883"/>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2" name="Google Shape;212;p32"/>
          <p:cNvSpPr txBox="1"/>
          <p:nvPr/>
        </p:nvSpPr>
        <p:spPr>
          <a:xfrm>
            <a:off x="665636" y="1437212"/>
            <a:ext cx="7181168" cy="256224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Revolutionize agricultural practices </a:t>
            </a:r>
            <a:endParaRPr sz="18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Improve crop productivity and quality.</a:t>
            </a:r>
            <a:endParaRPr sz="1100"/>
          </a:p>
          <a:p>
            <a:pPr marL="215900" marR="0" lvl="0" indent="-215900" algn="l" rtl="0">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Adapting the autonomous harvesting robot for various greenhouse and field cultivation setups.</a:t>
            </a:r>
            <a:endParaRPr sz="1100"/>
          </a:p>
          <a:p>
            <a:pPr marL="215900" marR="0" lvl="0" indent="-215900" algn="l" rtl="0">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Enhancing sustainability in agriculture through the efficient use of resources and reduced environmental impact.</a:t>
            </a:r>
            <a:endParaRPr sz="1100"/>
          </a:p>
          <a:p>
            <a:pPr marL="215900" marR="0" lvl="0" indent="-215900" algn="l" rtl="0">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Potential application for other fruits and vegetables.</a:t>
            </a:r>
            <a:endParaRPr sz="1100"/>
          </a:p>
          <a:p>
            <a:pPr marL="215900" marR="0" lvl="0" indent="-215900" algn="l" rtl="0">
              <a:spcBef>
                <a:spcPts val="0"/>
              </a:spcBef>
              <a:spcAft>
                <a:spcPts val="0"/>
              </a:spcAft>
              <a:buClr>
                <a:schemeClr val="dk1"/>
              </a:buClr>
              <a:buSzPts val="1800"/>
              <a:buFont typeface="Noto Sans Symbols"/>
              <a:buChar char="❖"/>
            </a:pPr>
            <a:r>
              <a:rPr lang="en-GB" sz="1800">
                <a:solidFill>
                  <a:schemeClr val="dk1"/>
                </a:solidFill>
                <a:latin typeface="Calibri"/>
                <a:ea typeface="Calibri"/>
                <a:cs typeface="Calibri"/>
                <a:sym typeface="Calibri"/>
              </a:rPr>
              <a:t>Improve labor shortages and production efficiency in the agricultural industry.</a:t>
            </a:r>
            <a:endParaRPr sz="1100"/>
          </a:p>
        </p:txBody>
      </p:sp>
      <p:sp>
        <p:nvSpPr>
          <p:cNvPr id="5" name="Rectangle 4"/>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3"/>
          <p:cNvPicPr preferRelativeResize="0"/>
          <p:nvPr/>
        </p:nvPicPr>
        <p:blipFill>
          <a:blip r:embed="rId3">
            <a:alphaModFix/>
          </a:blip>
          <a:stretch>
            <a:fillRect/>
          </a:stretch>
        </p:blipFill>
        <p:spPr>
          <a:xfrm>
            <a:off x="533401" y="1187669"/>
            <a:ext cx="2825708" cy="2875814"/>
          </a:xfrm>
          <a:prstGeom prst="rect">
            <a:avLst/>
          </a:prstGeom>
          <a:noFill/>
          <a:ln>
            <a:noFill/>
          </a:ln>
        </p:spPr>
      </p:pic>
      <p:sp>
        <p:nvSpPr>
          <p:cNvPr id="218" name="Google Shape;218;p33"/>
          <p:cNvSpPr txBox="1"/>
          <p:nvPr/>
        </p:nvSpPr>
        <p:spPr>
          <a:xfrm>
            <a:off x="755083" y="363296"/>
            <a:ext cx="3301763" cy="3462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Component </a:t>
            </a:r>
            <a:endParaRPr sz="1100"/>
          </a:p>
        </p:txBody>
      </p:sp>
      <p:sp>
        <p:nvSpPr>
          <p:cNvPr id="219" name="Google Shape;219;p33"/>
          <p:cNvSpPr/>
          <p:nvPr/>
        </p:nvSpPr>
        <p:spPr>
          <a:xfrm>
            <a:off x="655982" y="422120"/>
            <a:ext cx="99101" cy="228600"/>
          </a:xfrm>
          <a:prstGeom prst="rect">
            <a:avLst/>
          </a:prstGeom>
          <a:solidFill>
            <a:srgbClr val="02722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0" name="Google Shape;220;p33"/>
          <p:cNvSpPr txBox="1"/>
          <p:nvPr/>
        </p:nvSpPr>
        <p:spPr>
          <a:xfrm>
            <a:off x="957943" y="3707821"/>
            <a:ext cx="4572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7000"/>
              </a:lnSpc>
              <a:spcBef>
                <a:spcPts val="0"/>
              </a:spcBef>
              <a:spcAft>
                <a:spcPts val="0"/>
              </a:spcAft>
              <a:buNone/>
            </a:pPr>
            <a:r>
              <a:rPr lang="en-GB" b="1">
                <a:solidFill>
                  <a:schemeClr val="dk1"/>
                </a:solidFill>
                <a:latin typeface="Calibri"/>
                <a:ea typeface="Calibri"/>
                <a:cs typeface="Calibri"/>
                <a:sym typeface="Calibri"/>
              </a:rPr>
              <a:t>raspberry pi 4 model </a:t>
            </a:r>
            <a:endParaRPr sz="1200">
              <a:solidFill>
                <a:schemeClr val="dk1"/>
              </a:solidFill>
              <a:latin typeface="Calibri"/>
              <a:ea typeface="Calibri"/>
              <a:cs typeface="Calibri"/>
              <a:sym typeface="Calibri"/>
            </a:endParaRPr>
          </a:p>
        </p:txBody>
      </p:sp>
      <p:sp>
        <p:nvSpPr>
          <p:cNvPr id="221" name="Google Shape;221;p33"/>
          <p:cNvSpPr/>
          <p:nvPr/>
        </p:nvSpPr>
        <p:spPr>
          <a:xfrm>
            <a:off x="6704012" y="1834582"/>
            <a:ext cx="1643063" cy="1635919"/>
          </a:xfrm>
          <a:prstGeom prst="rect">
            <a:avLst/>
          </a:pr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 name="Google Shape;222;p33"/>
          <p:cNvSpPr txBox="1"/>
          <p:nvPr/>
        </p:nvSpPr>
        <p:spPr>
          <a:xfrm>
            <a:off x="6455229" y="3707821"/>
            <a:ext cx="4572000" cy="280558"/>
          </a:xfrm>
          <a:prstGeom prst="rect">
            <a:avLst/>
          </a:prstGeom>
          <a:noFill/>
          <a:ln>
            <a:noFill/>
          </a:ln>
        </p:spPr>
        <p:txBody>
          <a:bodyPr spcFirstLastPara="1" wrap="square" lIns="68575" tIns="34275" rIns="68575" bIns="34275" anchor="t" anchorCtr="0">
            <a:spAutoFit/>
          </a:bodyPr>
          <a:lstStyle/>
          <a:p>
            <a:pPr marL="0" marR="0" lvl="0" indent="0" algn="l" rtl="0">
              <a:lnSpc>
                <a:spcPct val="107000"/>
              </a:lnSpc>
              <a:spcBef>
                <a:spcPts val="0"/>
              </a:spcBef>
              <a:spcAft>
                <a:spcPts val="0"/>
              </a:spcAft>
              <a:buNone/>
            </a:pPr>
            <a:r>
              <a:rPr lang="en-GB" sz="1400" b="1">
                <a:solidFill>
                  <a:schemeClr val="dk1"/>
                </a:solidFill>
                <a:latin typeface="Calibri"/>
                <a:ea typeface="Calibri"/>
                <a:cs typeface="Calibri"/>
                <a:sym typeface="Calibri"/>
              </a:rPr>
              <a:t>HC-SR04 ultrasonic sensor</a:t>
            </a:r>
            <a:endParaRPr sz="1200">
              <a:solidFill>
                <a:schemeClr val="dk1"/>
              </a:solidFill>
              <a:latin typeface="Calibri"/>
              <a:ea typeface="Calibri"/>
              <a:cs typeface="Calibri"/>
              <a:sym typeface="Calibri"/>
            </a:endParaRPr>
          </a:p>
        </p:txBody>
      </p:sp>
      <p:sp>
        <p:nvSpPr>
          <p:cNvPr id="224" name="Google Shape;224;p33"/>
          <p:cNvSpPr txBox="1"/>
          <p:nvPr/>
        </p:nvSpPr>
        <p:spPr>
          <a:xfrm>
            <a:off x="3455225" y="3648000"/>
            <a:ext cx="3000000" cy="830966"/>
          </a:xfrm>
          <a:prstGeom prst="rect">
            <a:avLst/>
          </a:prstGeom>
          <a:noFill/>
          <a:ln>
            <a:noFill/>
          </a:ln>
        </p:spPr>
        <p:txBody>
          <a:bodyPr spcFirstLastPara="1" wrap="square" lIns="91425" tIns="91425" rIns="91425" bIns="91425" anchor="t" anchorCtr="0">
            <a:spAutoFit/>
          </a:bodyPr>
          <a:lstStyle/>
          <a:p>
            <a:pPr algn="l"/>
            <a:r>
              <a:rPr lang="en-US" b="1" i="0" cap="all" dirty="0">
                <a:solidFill>
                  <a:srgbClr val="232323"/>
                </a:solidFill>
                <a:effectLst/>
                <a:latin typeface="Noto Sans" panose="020B0502040204020203" pitchFamily="34" charset="0"/>
              </a:rPr>
              <a:t>IMX219-83 STEREO CAMERA, 8MP BINOCULAR CAMERA MODULE, DEPTH VISION</a:t>
            </a:r>
          </a:p>
        </p:txBody>
      </p:sp>
      <p:pic>
        <p:nvPicPr>
          <p:cNvPr id="3" name="Picture 2">
            <a:extLst>
              <a:ext uri="{FF2B5EF4-FFF2-40B4-BE49-F238E27FC236}">
                <a16:creationId xmlns:a16="http://schemas.microsoft.com/office/drawing/2014/main" id="{154CB30C-F38F-44F4-9CF3-89B5439E561E}"/>
              </a:ext>
            </a:extLst>
          </p:cNvPr>
          <p:cNvPicPr>
            <a:picLocks noChangeAspect="1"/>
          </p:cNvPicPr>
          <p:nvPr/>
        </p:nvPicPr>
        <p:blipFill>
          <a:blip r:embed="rId5"/>
          <a:stretch>
            <a:fillRect/>
          </a:stretch>
        </p:blipFill>
        <p:spPr>
          <a:xfrm>
            <a:off x="3359109" y="1485292"/>
            <a:ext cx="2788995" cy="2091746"/>
          </a:xfrm>
          <a:prstGeom prst="rect">
            <a:avLst/>
          </a:prstGeom>
        </p:spPr>
      </p:pic>
      <p:sp>
        <p:nvSpPr>
          <p:cNvPr id="10" name="Rectangle 9"/>
          <p:cNvSpPr/>
          <p:nvPr/>
        </p:nvSpPr>
        <p:spPr>
          <a:xfrm>
            <a:off x="0" y="4736369"/>
            <a:ext cx="8316686" cy="302898"/>
          </a:xfrm>
          <a:prstGeom prst="rect">
            <a:avLst/>
          </a:prstGeom>
          <a:gradFill>
            <a:gsLst>
              <a:gs pos="47000">
                <a:srgbClr val="02722F"/>
              </a:gs>
              <a:gs pos="100000">
                <a:srgbClr val="F0F5FB">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1772" y="4777657"/>
            <a:ext cx="4168129" cy="261610"/>
          </a:xfrm>
          <a:prstGeom prst="rect">
            <a:avLst/>
          </a:prstGeom>
          <a:noFill/>
        </p:spPr>
        <p:txBody>
          <a:bodyPr wrap="none">
            <a:spAutoFit/>
          </a:bodyPr>
          <a:lstStyle/>
          <a:p>
            <a:r>
              <a:rPr lang="en-GB" sz="1100" dirty="0">
                <a:solidFill>
                  <a:schemeClr val="bg1"/>
                </a:solidFill>
                <a:effectLst>
                  <a:outerShdw blurRad="38100" dist="38100" dir="2700000" algn="tl">
                    <a:srgbClr val="000000">
                      <a:alpha val="43137"/>
                    </a:srgbClr>
                  </a:outerShdw>
                </a:effectLst>
                <a:latin typeface="Century Gothic" panose="020B0502020202020204" pitchFamily="34" charset="0"/>
              </a:rPr>
              <a:t>“</a:t>
            </a:r>
            <a:r>
              <a:rPr lang="en-US" sz="1100" dirty="0">
                <a:solidFill>
                  <a:schemeClr val="bg1"/>
                </a:solidFill>
                <a:effectLst>
                  <a:outerShdw blurRad="38100" dist="38100" dir="2700000" algn="tl">
                    <a:srgbClr val="000000">
                      <a:alpha val="43137"/>
                    </a:srgbClr>
                  </a:outerShdw>
                </a:effectLst>
                <a:latin typeface="Century Gothic" panose="020B0502020202020204" pitchFamily="34" charset="0"/>
              </a:rPr>
              <a:t>Tomato Harvesting using Machine Learning for Detection”</a:t>
            </a:r>
            <a:endParaRPr lang="en-US" sz="11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890</Words>
  <Application>Microsoft Office PowerPoint</Application>
  <PresentationFormat>On-screen Show (16:9)</PresentationFormat>
  <Paragraphs>132</Paragraphs>
  <Slides>21</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Noto Sans Symbols</vt:lpstr>
      <vt:lpstr>Times New Roman</vt:lpstr>
      <vt:lpstr>Century Gothic</vt:lpstr>
      <vt:lpstr>Calibri</vt:lpstr>
      <vt:lpstr>Noto Sans</vt:lpstr>
      <vt:lpstr>Simple Light</vt:lpstr>
      <vt:lpstr>Office Theme</vt:lpstr>
      <vt:lpstr>“Tomato Harvesting using Machine Learning for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TOMATO HARVESTING: AN AUTOMATION WITH MACHINE LEARNING APPROACH”</dc:title>
  <dc:creator>iMausam Gurung</dc:creator>
  <cp:lastModifiedBy>Shubham Bista</cp:lastModifiedBy>
  <cp:revision>7</cp:revision>
  <dcterms:modified xsi:type="dcterms:W3CDTF">2024-01-05T04:33:33Z</dcterms:modified>
</cp:coreProperties>
</file>